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7"/>
  </p:notesMasterIdLst>
  <p:handoutMasterIdLst>
    <p:handoutMasterId r:id="rId48"/>
  </p:handoutMasterIdLst>
  <p:sldIdLst>
    <p:sldId id="256" r:id="rId5"/>
    <p:sldId id="262" r:id="rId6"/>
    <p:sldId id="260" r:id="rId7"/>
    <p:sldId id="277" r:id="rId8"/>
    <p:sldId id="312" r:id="rId9"/>
    <p:sldId id="313" r:id="rId10"/>
    <p:sldId id="314" r:id="rId11"/>
    <p:sldId id="278" r:id="rId12"/>
    <p:sldId id="315" r:id="rId13"/>
    <p:sldId id="318" r:id="rId14"/>
    <p:sldId id="316" r:id="rId15"/>
    <p:sldId id="317" r:id="rId16"/>
    <p:sldId id="296" r:id="rId17"/>
    <p:sldId id="319" r:id="rId18"/>
    <p:sldId id="320" r:id="rId19"/>
    <p:sldId id="321" r:id="rId20"/>
    <p:sldId id="257" r:id="rId21"/>
    <p:sldId id="280" r:id="rId22"/>
    <p:sldId id="281" r:id="rId23"/>
    <p:sldId id="297" r:id="rId24"/>
    <p:sldId id="325" r:id="rId25"/>
    <p:sldId id="331" r:id="rId26"/>
    <p:sldId id="324" r:id="rId27"/>
    <p:sldId id="326" r:id="rId28"/>
    <p:sldId id="295" r:id="rId29"/>
    <p:sldId id="322" r:id="rId30"/>
    <p:sldId id="323" r:id="rId31"/>
    <p:sldId id="327" r:id="rId32"/>
    <p:sldId id="309" r:id="rId33"/>
    <p:sldId id="298" r:id="rId34"/>
    <p:sldId id="328" r:id="rId35"/>
    <p:sldId id="299" r:id="rId36"/>
    <p:sldId id="329" r:id="rId37"/>
    <p:sldId id="330" r:id="rId38"/>
    <p:sldId id="333" r:id="rId39"/>
    <p:sldId id="338" r:id="rId40"/>
    <p:sldId id="332" r:id="rId41"/>
    <p:sldId id="334" r:id="rId42"/>
    <p:sldId id="335" r:id="rId43"/>
    <p:sldId id="336" r:id="rId44"/>
    <p:sldId id="337" r:id="rId45"/>
    <p:sldId id="276"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3" d="100"/>
          <a:sy n="163" d="100"/>
        </p:scale>
        <p:origin x="150" y="306"/>
      </p:cViewPr>
      <p:guideLst/>
    </p:cSldViewPr>
  </p:slideViewPr>
  <p:notesTextViewPr>
    <p:cViewPr>
      <p:scale>
        <a:sx n="1" d="1"/>
        <a:sy n="1" d="1"/>
      </p:scale>
      <p:origin x="0" y="0"/>
    </p:cViewPr>
  </p:notesTextViewPr>
  <p:notesViewPr>
    <p:cSldViewPr snapToGrid="0" showGuides="1">
      <p:cViewPr varScale="1">
        <p:scale>
          <a:sx n="68" d="100"/>
          <a:sy n="68" d="100"/>
        </p:scale>
        <p:origin x="1779"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A7D063-6FB5-4A19-941E-07B17DCE3FFA}" type="doc">
      <dgm:prSet loTypeId="urn:microsoft.com/office/officeart/2005/8/layout/vList2" loCatId="list" qsTypeId="urn:microsoft.com/office/officeart/2005/8/quickstyle/simple2" qsCatId="simple" csTypeId="urn:microsoft.com/office/officeart/2005/8/colors/accent4_2" csCatId="accent4" phldr="1"/>
      <dgm:spPr/>
      <dgm:t>
        <a:bodyPr/>
        <a:lstStyle/>
        <a:p>
          <a:endParaRPr lang="en-GB"/>
        </a:p>
      </dgm:t>
    </dgm:pt>
    <dgm:pt modelId="{BCF945AB-83A9-4D64-90F9-2F754D4B5296}">
      <dgm:prSet phldrT="[Text]" custT="1"/>
      <dgm:spPr/>
      <dgm:t>
        <a:bodyPr/>
        <a:lstStyle/>
        <a:p>
          <a:r>
            <a:rPr lang="en-GB" sz="2800" dirty="0"/>
            <a:t>Cyber-dependent crime</a:t>
          </a:r>
        </a:p>
      </dgm:t>
    </dgm:pt>
    <dgm:pt modelId="{571704FD-9F43-4637-8096-E8ED00974C30}" type="parTrans" cxnId="{D496B894-0723-4413-8B1F-AE4D6A28E32A}">
      <dgm:prSet/>
      <dgm:spPr/>
      <dgm:t>
        <a:bodyPr/>
        <a:lstStyle/>
        <a:p>
          <a:endParaRPr lang="en-GB" sz="1600"/>
        </a:p>
      </dgm:t>
    </dgm:pt>
    <dgm:pt modelId="{0D1F8DF0-4C3C-4E7A-8AE6-0F64F73F2B8B}" type="sibTrans" cxnId="{D496B894-0723-4413-8B1F-AE4D6A28E32A}">
      <dgm:prSet/>
      <dgm:spPr/>
      <dgm:t>
        <a:bodyPr/>
        <a:lstStyle/>
        <a:p>
          <a:endParaRPr lang="en-GB" sz="1600"/>
        </a:p>
      </dgm:t>
    </dgm:pt>
    <dgm:pt modelId="{D030FD9C-214C-4106-8C4C-777D6A102FCF}">
      <dgm:prSet phldrT="[Text]" custT="1"/>
      <dgm:spPr/>
      <dgm:t>
        <a:bodyPr/>
        <a:lstStyle/>
        <a:p>
          <a:r>
            <a:rPr lang="en-GB" sz="2000" dirty="0"/>
            <a:t>Directed at computers or other ICT.</a:t>
          </a:r>
        </a:p>
      </dgm:t>
    </dgm:pt>
    <dgm:pt modelId="{B318C452-5178-4433-BFD6-B83583C7605F}" type="parTrans" cxnId="{DB567D74-AECF-4628-AF0A-F8E9E98640A7}">
      <dgm:prSet/>
      <dgm:spPr/>
      <dgm:t>
        <a:bodyPr/>
        <a:lstStyle/>
        <a:p>
          <a:endParaRPr lang="en-GB" sz="1600"/>
        </a:p>
      </dgm:t>
    </dgm:pt>
    <dgm:pt modelId="{E34E85E9-0392-4C2E-AB6A-E18F9CB010F6}" type="sibTrans" cxnId="{DB567D74-AECF-4628-AF0A-F8E9E98640A7}">
      <dgm:prSet/>
      <dgm:spPr/>
      <dgm:t>
        <a:bodyPr/>
        <a:lstStyle/>
        <a:p>
          <a:endParaRPr lang="en-GB" sz="1600"/>
        </a:p>
      </dgm:t>
    </dgm:pt>
    <dgm:pt modelId="{736B70EE-B51F-4E4F-8448-6D683B7C983F}">
      <dgm:prSet phldrT="[Text]" custT="1"/>
      <dgm:spPr/>
      <dgm:t>
        <a:bodyPr/>
        <a:lstStyle/>
        <a:p>
          <a:r>
            <a:rPr lang="en-GB" sz="2800" dirty="0"/>
            <a:t>Cyber-enabled crime</a:t>
          </a:r>
        </a:p>
      </dgm:t>
    </dgm:pt>
    <dgm:pt modelId="{590FDCCD-8C17-4873-8720-99C70380CBDC}" type="parTrans" cxnId="{193E646C-4A0B-4ACC-ADA7-BDD5510BD2C2}">
      <dgm:prSet/>
      <dgm:spPr/>
      <dgm:t>
        <a:bodyPr/>
        <a:lstStyle/>
        <a:p>
          <a:endParaRPr lang="en-GB" sz="1600"/>
        </a:p>
      </dgm:t>
    </dgm:pt>
    <dgm:pt modelId="{94320467-B220-4FCE-AA97-37B6FC0FB934}" type="sibTrans" cxnId="{193E646C-4A0B-4ACC-ADA7-BDD5510BD2C2}">
      <dgm:prSet/>
      <dgm:spPr/>
      <dgm:t>
        <a:bodyPr/>
        <a:lstStyle/>
        <a:p>
          <a:endParaRPr lang="en-GB" sz="1600"/>
        </a:p>
      </dgm:t>
    </dgm:pt>
    <dgm:pt modelId="{1808362C-3F4E-4C50-974D-76982FAFB403}">
      <dgm:prSet phldrT="[Text]" custT="1"/>
      <dgm:spPr/>
      <dgm:t>
        <a:bodyPr/>
        <a:lstStyle/>
        <a:p>
          <a:r>
            <a:rPr lang="en-GB" sz="2000" dirty="0"/>
            <a:t>Increase in scale and/or reach via computers.</a:t>
          </a:r>
        </a:p>
      </dgm:t>
    </dgm:pt>
    <dgm:pt modelId="{580F2ABF-3CD0-402F-B773-5714E3780305}" type="parTrans" cxnId="{B6FD64E2-9719-48EC-A9C4-0766D8FB715E}">
      <dgm:prSet/>
      <dgm:spPr/>
      <dgm:t>
        <a:bodyPr/>
        <a:lstStyle/>
        <a:p>
          <a:endParaRPr lang="en-GB" sz="1600"/>
        </a:p>
      </dgm:t>
    </dgm:pt>
    <dgm:pt modelId="{52D007C5-200B-4FD5-ADBE-726B0F774C5F}" type="sibTrans" cxnId="{B6FD64E2-9719-48EC-A9C4-0766D8FB715E}">
      <dgm:prSet/>
      <dgm:spPr/>
      <dgm:t>
        <a:bodyPr/>
        <a:lstStyle/>
        <a:p>
          <a:endParaRPr lang="en-GB" sz="1600"/>
        </a:p>
      </dgm:t>
    </dgm:pt>
    <dgm:pt modelId="{F08CA67A-E279-425E-93E2-43F4B5F0C870}">
      <dgm:prSet phldrT="[Text]" custT="1"/>
      <dgm:spPr/>
      <dgm:t>
        <a:bodyPr/>
        <a:lstStyle/>
        <a:p>
          <a:r>
            <a:rPr lang="en-GB" sz="2000" dirty="0"/>
            <a:t>Did not exist before computers.</a:t>
          </a:r>
        </a:p>
      </dgm:t>
    </dgm:pt>
    <dgm:pt modelId="{0485A98D-5FC8-4B14-81BF-E2069CEEF616}" type="parTrans" cxnId="{C6CCC463-BBCF-468D-80C8-4CC54222FB73}">
      <dgm:prSet/>
      <dgm:spPr/>
      <dgm:t>
        <a:bodyPr/>
        <a:lstStyle/>
        <a:p>
          <a:endParaRPr lang="en-GB" sz="1600"/>
        </a:p>
      </dgm:t>
    </dgm:pt>
    <dgm:pt modelId="{C5883589-8BB6-4A18-AC2C-AAA797FF2846}" type="sibTrans" cxnId="{C6CCC463-BBCF-468D-80C8-4CC54222FB73}">
      <dgm:prSet/>
      <dgm:spPr/>
      <dgm:t>
        <a:bodyPr/>
        <a:lstStyle/>
        <a:p>
          <a:endParaRPr lang="en-GB" sz="1600"/>
        </a:p>
      </dgm:t>
    </dgm:pt>
    <dgm:pt modelId="{9D2601D3-1111-43AA-A49A-1144AC766920}">
      <dgm:prSet phldrT="[Text]" custT="1"/>
      <dgm:spPr/>
      <dgm:t>
        <a:bodyPr/>
        <a:lstStyle/>
        <a:p>
          <a:r>
            <a:rPr lang="en-GB" sz="2000" dirty="0"/>
            <a:t>E.g. computer intrusions, DDOS attacks.</a:t>
          </a:r>
        </a:p>
      </dgm:t>
    </dgm:pt>
    <dgm:pt modelId="{E4093E73-9058-4EAE-910E-2729AC4E6041}" type="parTrans" cxnId="{16EDA043-AB04-49E6-AC19-018EE0EDF24B}">
      <dgm:prSet/>
      <dgm:spPr/>
      <dgm:t>
        <a:bodyPr/>
        <a:lstStyle/>
        <a:p>
          <a:endParaRPr lang="en-GB" sz="1600"/>
        </a:p>
      </dgm:t>
    </dgm:pt>
    <dgm:pt modelId="{AE3BE001-413B-4C34-B00E-CEA9201B2B83}" type="sibTrans" cxnId="{16EDA043-AB04-49E6-AC19-018EE0EDF24B}">
      <dgm:prSet/>
      <dgm:spPr/>
      <dgm:t>
        <a:bodyPr/>
        <a:lstStyle/>
        <a:p>
          <a:endParaRPr lang="en-GB" sz="1600"/>
        </a:p>
      </dgm:t>
    </dgm:pt>
    <dgm:pt modelId="{38269A6C-901F-47AD-BCA4-F615F149F8E7}">
      <dgm:prSet phldrT="[Text]" custT="1"/>
      <dgm:spPr/>
      <dgm:t>
        <a:bodyPr/>
        <a:lstStyle/>
        <a:p>
          <a:r>
            <a:rPr lang="en-GB" sz="2000" dirty="0"/>
            <a:t>E.g. online fraud, identity theft or online child abuse.</a:t>
          </a:r>
        </a:p>
      </dgm:t>
    </dgm:pt>
    <dgm:pt modelId="{C3F1BD70-E494-4458-81A2-C7AE9DE12056}" type="parTrans" cxnId="{0D50D159-0D78-4EE5-840D-4112958C24E2}">
      <dgm:prSet/>
      <dgm:spPr/>
      <dgm:t>
        <a:bodyPr/>
        <a:lstStyle/>
        <a:p>
          <a:endParaRPr lang="en-GB" sz="1600"/>
        </a:p>
      </dgm:t>
    </dgm:pt>
    <dgm:pt modelId="{95A5E356-A80D-4B34-A510-C04EAB5BF4D9}" type="sibTrans" cxnId="{0D50D159-0D78-4EE5-840D-4112958C24E2}">
      <dgm:prSet/>
      <dgm:spPr/>
      <dgm:t>
        <a:bodyPr/>
        <a:lstStyle/>
        <a:p>
          <a:endParaRPr lang="en-GB" sz="1600"/>
        </a:p>
      </dgm:t>
    </dgm:pt>
    <dgm:pt modelId="{B2B8F3C1-DFFC-485B-8AD8-5897D9737BF7}" type="pres">
      <dgm:prSet presAssocID="{4EA7D063-6FB5-4A19-941E-07B17DCE3FFA}" presName="linear" presStyleCnt="0">
        <dgm:presLayoutVars>
          <dgm:animLvl val="lvl"/>
          <dgm:resizeHandles val="exact"/>
        </dgm:presLayoutVars>
      </dgm:prSet>
      <dgm:spPr/>
      <dgm:t>
        <a:bodyPr/>
        <a:lstStyle/>
        <a:p>
          <a:endParaRPr lang="en-US"/>
        </a:p>
      </dgm:t>
    </dgm:pt>
    <dgm:pt modelId="{E871E64C-F48C-4B9D-9F93-AC8E0CB1BEB5}" type="pres">
      <dgm:prSet presAssocID="{BCF945AB-83A9-4D64-90F9-2F754D4B5296}" presName="parentText" presStyleLbl="node1" presStyleIdx="0" presStyleCnt="2">
        <dgm:presLayoutVars>
          <dgm:chMax val="0"/>
          <dgm:bulletEnabled val="1"/>
        </dgm:presLayoutVars>
      </dgm:prSet>
      <dgm:spPr/>
      <dgm:t>
        <a:bodyPr/>
        <a:lstStyle/>
        <a:p>
          <a:endParaRPr lang="en-US"/>
        </a:p>
      </dgm:t>
    </dgm:pt>
    <dgm:pt modelId="{24377D8F-B627-4BA8-BACE-3AC1BC2017D1}" type="pres">
      <dgm:prSet presAssocID="{BCF945AB-83A9-4D64-90F9-2F754D4B5296}" presName="childText" presStyleLbl="revTx" presStyleIdx="0" presStyleCnt="2">
        <dgm:presLayoutVars>
          <dgm:bulletEnabled val="1"/>
        </dgm:presLayoutVars>
      </dgm:prSet>
      <dgm:spPr/>
      <dgm:t>
        <a:bodyPr/>
        <a:lstStyle/>
        <a:p>
          <a:endParaRPr lang="en-US"/>
        </a:p>
      </dgm:t>
    </dgm:pt>
    <dgm:pt modelId="{ED9728E3-B8DB-4089-B4A4-29E54E110DE9}" type="pres">
      <dgm:prSet presAssocID="{736B70EE-B51F-4E4F-8448-6D683B7C983F}" presName="parentText" presStyleLbl="node1" presStyleIdx="1" presStyleCnt="2">
        <dgm:presLayoutVars>
          <dgm:chMax val="0"/>
          <dgm:bulletEnabled val="1"/>
        </dgm:presLayoutVars>
      </dgm:prSet>
      <dgm:spPr/>
      <dgm:t>
        <a:bodyPr/>
        <a:lstStyle/>
        <a:p>
          <a:endParaRPr lang="en-US"/>
        </a:p>
      </dgm:t>
    </dgm:pt>
    <dgm:pt modelId="{3C54465F-A30B-424B-802A-49E8258BA5D3}" type="pres">
      <dgm:prSet presAssocID="{736B70EE-B51F-4E4F-8448-6D683B7C983F}" presName="childText" presStyleLbl="revTx" presStyleIdx="1" presStyleCnt="2">
        <dgm:presLayoutVars>
          <dgm:bulletEnabled val="1"/>
        </dgm:presLayoutVars>
      </dgm:prSet>
      <dgm:spPr/>
      <dgm:t>
        <a:bodyPr/>
        <a:lstStyle/>
        <a:p>
          <a:endParaRPr lang="en-US"/>
        </a:p>
      </dgm:t>
    </dgm:pt>
  </dgm:ptLst>
  <dgm:cxnLst>
    <dgm:cxn modelId="{16EDA043-AB04-49E6-AC19-018EE0EDF24B}" srcId="{BCF945AB-83A9-4D64-90F9-2F754D4B5296}" destId="{9D2601D3-1111-43AA-A49A-1144AC766920}" srcOrd="2" destOrd="0" parTransId="{E4093E73-9058-4EAE-910E-2729AC4E6041}" sibTransId="{AE3BE001-413B-4C34-B00E-CEA9201B2B83}"/>
    <dgm:cxn modelId="{ABF9BD6C-B69D-4255-90F1-5D0EEEB8E453}" type="presOf" srcId="{9D2601D3-1111-43AA-A49A-1144AC766920}" destId="{24377D8F-B627-4BA8-BACE-3AC1BC2017D1}" srcOrd="0" destOrd="2" presId="urn:microsoft.com/office/officeart/2005/8/layout/vList2"/>
    <dgm:cxn modelId="{DB567D74-AECF-4628-AF0A-F8E9E98640A7}" srcId="{BCF945AB-83A9-4D64-90F9-2F754D4B5296}" destId="{D030FD9C-214C-4106-8C4C-777D6A102FCF}" srcOrd="0" destOrd="0" parTransId="{B318C452-5178-4433-BFD6-B83583C7605F}" sibTransId="{E34E85E9-0392-4C2E-AB6A-E18F9CB010F6}"/>
    <dgm:cxn modelId="{B6FD64E2-9719-48EC-A9C4-0766D8FB715E}" srcId="{736B70EE-B51F-4E4F-8448-6D683B7C983F}" destId="{1808362C-3F4E-4C50-974D-76982FAFB403}" srcOrd="0" destOrd="0" parTransId="{580F2ABF-3CD0-402F-B773-5714E3780305}" sibTransId="{52D007C5-200B-4FD5-ADBE-726B0F774C5F}"/>
    <dgm:cxn modelId="{C6CCC463-BBCF-468D-80C8-4CC54222FB73}" srcId="{BCF945AB-83A9-4D64-90F9-2F754D4B5296}" destId="{F08CA67A-E279-425E-93E2-43F4B5F0C870}" srcOrd="1" destOrd="0" parTransId="{0485A98D-5FC8-4B14-81BF-E2069CEEF616}" sibTransId="{C5883589-8BB6-4A18-AC2C-AAA797FF2846}"/>
    <dgm:cxn modelId="{0D50D159-0D78-4EE5-840D-4112958C24E2}" srcId="{736B70EE-B51F-4E4F-8448-6D683B7C983F}" destId="{38269A6C-901F-47AD-BCA4-F615F149F8E7}" srcOrd="1" destOrd="0" parTransId="{C3F1BD70-E494-4458-81A2-C7AE9DE12056}" sibTransId="{95A5E356-A80D-4B34-A510-C04EAB5BF4D9}"/>
    <dgm:cxn modelId="{D496B894-0723-4413-8B1F-AE4D6A28E32A}" srcId="{4EA7D063-6FB5-4A19-941E-07B17DCE3FFA}" destId="{BCF945AB-83A9-4D64-90F9-2F754D4B5296}" srcOrd="0" destOrd="0" parTransId="{571704FD-9F43-4637-8096-E8ED00974C30}" sibTransId="{0D1F8DF0-4C3C-4E7A-8AE6-0F64F73F2B8B}"/>
    <dgm:cxn modelId="{07F834DC-EA14-4B8B-81EE-C84BB418E551}" type="presOf" srcId="{BCF945AB-83A9-4D64-90F9-2F754D4B5296}" destId="{E871E64C-F48C-4B9D-9F93-AC8E0CB1BEB5}" srcOrd="0" destOrd="0" presId="urn:microsoft.com/office/officeart/2005/8/layout/vList2"/>
    <dgm:cxn modelId="{9A36B039-7CD4-42CA-8A1E-FAB9D75C82EE}" type="presOf" srcId="{1808362C-3F4E-4C50-974D-76982FAFB403}" destId="{3C54465F-A30B-424B-802A-49E8258BA5D3}" srcOrd="0" destOrd="0" presId="urn:microsoft.com/office/officeart/2005/8/layout/vList2"/>
    <dgm:cxn modelId="{2EC6DCFF-3548-44EF-85E6-AFAD91759035}" type="presOf" srcId="{D030FD9C-214C-4106-8C4C-777D6A102FCF}" destId="{24377D8F-B627-4BA8-BACE-3AC1BC2017D1}" srcOrd="0" destOrd="0" presId="urn:microsoft.com/office/officeart/2005/8/layout/vList2"/>
    <dgm:cxn modelId="{9F3D84FD-64E2-4F19-8007-EA2BE3B684A7}" type="presOf" srcId="{F08CA67A-E279-425E-93E2-43F4B5F0C870}" destId="{24377D8F-B627-4BA8-BACE-3AC1BC2017D1}" srcOrd="0" destOrd="1" presId="urn:microsoft.com/office/officeart/2005/8/layout/vList2"/>
    <dgm:cxn modelId="{F76384A1-273D-47B3-991B-492F5B0BA242}" type="presOf" srcId="{736B70EE-B51F-4E4F-8448-6D683B7C983F}" destId="{ED9728E3-B8DB-4089-B4A4-29E54E110DE9}" srcOrd="0" destOrd="0" presId="urn:microsoft.com/office/officeart/2005/8/layout/vList2"/>
    <dgm:cxn modelId="{665D7EDA-C4CF-445A-AC05-6DC96CA7FAD4}" type="presOf" srcId="{38269A6C-901F-47AD-BCA4-F615F149F8E7}" destId="{3C54465F-A30B-424B-802A-49E8258BA5D3}" srcOrd="0" destOrd="1" presId="urn:microsoft.com/office/officeart/2005/8/layout/vList2"/>
    <dgm:cxn modelId="{9D12A0D4-F916-4813-94DC-614D8BDBBA48}" type="presOf" srcId="{4EA7D063-6FB5-4A19-941E-07B17DCE3FFA}" destId="{B2B8F3C1-DFFC-485B-8AD8-5897D9737BF7}" srcOrd="0" destOrd="0" presId="urn:microsoft.com/office/officeart/2005/8/layout/vList2"/>
    <dgm:cxn modelId="{193E646C-4A0B-4ACC-ADA7-BDD5510BD2C2}" srcId="{4EA7D063-6FB5-4A19-941E-07B17DCE3FFA}" destId="{736B70EE-B51F-4E4F-8448-6D683B7C983F}" srcOrd="1" destOrd="0" parTransId="{590FDCCD-8C17-4873-8720-99C70380CBDC}" sibTransId="{94320467-B220-4FCE-AA97-37B6FC0FB934}"/>
    <dgm:cxn modelId="{3AF29EF0-03A4-4651-A853-712D90CEC4EC}" type="presParOf" srcId="{B2B8F3C1-DFFC-485B-8AD8-5897D9737BF7}" destId="{E871E64C-F48C-4B9D-9F93-AC8E0CB1BEB5}" srcOrd="0" destOrd="0" presId="urn:microsoft.com/office/officeart/2005/8/layout/vList2"/>
    <dgm:cxn modelId="{136A6ED0-6E89-4437-B965-E4F0AEB9DD7C}" type="presParOf" srcId="{B2B8F3C1-DFFC-485B-8AD8-5897D9737BF7}" destId="{24377D8F-B627-4BA8-BACE-3AC1BC2017D1}" srcOrd="1" destOrd="0" presId="urn:microsoft.com/office/officeart/2005/8/layout/vList2"/>
    <dgm:cxn modelId="{98FEE62B-57A2-426F-B956-CB3DF0592996}" type="presParOf" srcId="{B2B8F3C1-DFFC-485B-8AD8-5897D9737BF7}" destId="{ED9728E3-B8DB-4089-B4A4-29E54E110DE9}" srcOrd="2" destOrd="0" presId="urn:microsoft.com/office/officeart/2005/8/layout/vList2"/>
    <dgm:cxn modelId="{F4002649-CE36-4AA0-B98E-8517A8E3A3A6}" type="presParOf" srcId="{B2B8F3C1-DFFC-485B-8AD8-5897D9737BF7}" destId="{3C54465F-A30B-424B-802A-49E8258BA5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C405F5-E689-47B1-8C1D-7BA16FD9E643}" type="doc">
      <dgm:prSet loTypeId="urn:microsoft.com/office/officeart/2005/8/layout/pyramid3" loCatId="pyramid" qsTypeId="urn:microsoft.com/office/officeart/2005/8/quickstyle/simple1" qsCatId="simple" csTypeId="urn:microsoft.com/office/officeart/2005/8/colors/accent3_4" csCatId="accent3" phldr="1"/>
      <dgm:spPr/>
    </dgm:pt>
    <dgm:pt modelId="{A8ED1DB3-E5DF-4CEC-8763-89F8C04DBF88}">
      <dgm:prSet phldrT="[Text]"/>
      <dgm:spPr/>
      <dgm:t>
        <a:bodyPr/>
        <a:lstStyle/>
        <a:p>
          <a:r>
            <a:rPr lang="en-US" b="1" dirty="0" smtClean="0"/>
            <a:t>Proceeds in fiat currency:</a:t>
          </a:r>
        </a:p>
        <a:p>
          <a:r>
            <a:rPr lang="en-US" dirty="0" smtClean="0"/>
            <a:t>Bank account takeovers</a:t>
          </a:r>
        </a:p>
        <a:p>
          <a:r>
            <a:rPr lang="en-US" dirty="0" smtClean="0"/>
            <a:t>Fraud, e.g. BEC</a:t>
          </a:r>
        </a:p>
        <a:p>
          <a:r>
            <a:rPr lang="en-US" dirty="0" smtClean="0"/>
            <a:t>SWIFT intrusions</a:t>
          </a:r>
        </a:p>
        <a:p>
          <a:r>
            <a:rPr lang="en-US" dirty="0" smtClean="0"/>
            <a:t>ATM hacks</a:t>
          </a:r>
          <a:endParaRPr lang="en-US" dirty="0"/>
        </a:p>
      </dgm:t>
    </dgm:pt>
    <dgm:pt modelId="{9E63A15C-A074-4F6B-BFB9-5D802043BEBF}" type="parTrans" cxnId="{F34DCCA9-B3A1-4C53-A38D-C90565354D95}">
      <dgm:prSet/>
      <dgm:spPr/>
      <dgm:t>
        <a:bodyPr/>
        <a:lstStyle/>
        <a:p>
          <a:endParaRPr lang="en-US"/>
        </a:p>
      </dgm:t>
    </dgm:pt>
    <dgm:pt modelId="{807A689B-69C4-4C22-87E3-ACE9470FA332}" type="sibTrans" cxnId="{F34DCCA9-B3A1-4C53-A38D-C90565354D95}">
      <dgm:prSet/>
      <dgm:spPr/>
      <dgm:t>
        <a:bodyPr/>
        <a:lstStyle/>
        <a:p>
          <a:endParaRPr lang="en-US"/>
        </a:p>
      </dgm:t>
    </dgm:pt>
    <dgm:pt modelId="{64707F58-CDA5-4B43-8306-06AD01C8D036}">
      <dgm:prSet phldrT="[Text]"/>
      <dgm:spPr/>
      <dgm:t>
        <a:bodyPr/>
        <a:lstStyle/>
        <a:p>
          <a:r>
            <a:rPr lang="en-US" b="1" dirty="0" smtClean="0"/>
            <a:t>Money laundering:</a:t>
          </a:r>
        </a:p>
        <a:p>
          <a:r>
            <a:rPr lang="en-US" dirty="0" smtClean="0"/>
            <a:t>Money mules</a:t>
          </a:r>
        </a:p>
        <a:p>
          <a:r>
            <a:rPr lang="en-US" dirty="0" smtClean="0"/>
            <a:t>Shell companies</a:t>
          </a:r>
        </a:p>
        <a:p>
          <a:r>
            <a:rPr lang="en-US" dirty="0" smtClean="0"/>
            <a:t>Money remitters</a:t>
          </a:r>
        </a:p>
        <a:p>
          <a:r>
            <a:rPr lang="en-US" dirty="0" smtClean="0"/>
            <a:t>Cash couriers</a:t>
          </a:r>
          <a:endParaRPr lang="en-US" dirty="0"/>
        </a:p>
      </dgm:t>
    </dgm:pt>
    <dgm:pt modelId="{9462312C-232A-4F8C-90C6-DFA374FDFEED}" type="parTrans" cxnId="{869226D0-BE61-481A-9746-5545B5A49D5D}">
      <dgm:prSet/>
      <dgm:spPr/>
      <dgm:t>
        <a:bodyPr/>
        <a:lstStyle/>
        <a:p>
          <a:endParaRPr lang="en-US"/>
        </a:p>
      </dgm:t>
    </dgm:pt>
    <dgm:pt modelId="{B91391A8-261A-495A-BDC7-9627BDA6ED22}" type="sibTrans" cxnId="{869226D0-BE61-481A-9746-5545B5A49D5D}">
      <dgm:prSet/>
      <dgm:spPr/>
      <dgm:t>
        <a:bodyPr/>
        <a:lstStyle/>
        <a:p>
          <a:endParaRPr lang="en-US"/>
        </a:p>
      </dgm:t>
    </dgm:pt>
    <dgm:pt modelId="{4C19D3A9-F526-4E36-BA25-29CB78F46B7D}">
      <dgm:prSet phldrT="[Text]"/>
      <dgm:spPr/>
      <dgm:t>
        <a:bodyPr/>
        <a:lstStyle/>
        <a:p>
          <a:r>
            <a:rPr lang="en-US" b="1" dirty="0" smtClean="0"/>
            <a:t>Use</a:t>
          </a:r>
        </a:p>
      </dgm:t>
    </dgm:pt>
    <dgm:pt modelId="{92A1B463-6056-4E42-AAC6-465AFD42283C}" type="parTrans" cxnId="{A0AC9F8E-8D11-44F7-9C75-512C6F9D7082}">
      <dgm:prSet/>
      <dgm:spPr/>
      <dgm:t>
        <a:bodyPr/>
        <a:lstStyle/>
        <a:p>
          <a:endParaRPr lang="en-US"/>
        </a:p>
      </dgm:t>
    </dgm:pt>
    <dgm:pt modelId="{98FB4D71-61C1-4957-9547-72EE729368C1}" type="sibTrans" cxnId="{A0AC9F8E-8D11-44F7-9C75-512C6F9D7082}">
      <dgm:prSet/>
      <dgm:spPr/>
      <dgm:t>
        <a:bodyPr/>
        <a:lstStyle/>
        <a:p>
          <a:endParaRPr lang="en-US"/>
        </a:p>
      </dgm:t>
    </dgm:pt>
    <dgm:pt modelId="{A34E714B-2E16-4D65-B97E-BE88C40F8C9B}" type="pres">
      <dgm:prSet presAssocID="{1AC405F5-E689-47B1-8C1D-7BA16FD9E643}" presName="Name0" presStyleCnt="0">
        <dgm:presLayoutVars>
          <dgm:dir/>
          <dgm:animLvl val="lvl"/>
          <dgm:resizeHandles val="exact"/>
        </dgm:presLayoutVars>
      </dgm:prSet>
      <dgm:spPr/>
    </dgm:pt>
    <dgm:pt modelId="{1C424413-7106-44CA-9FCB-DF66318A4B1F}" type="pres">
      <dgm:prSet presAssocID="{A8ED1DB3-E5DF-4CEC-8763-89F8C04DBF88}" presName="Name8" presStyleCnt="0"/>
      <dgm:spPr/>
    </dgm:pt>
    <dgm:pt modelId="{513B0DDF-592B-4EC8-A724-C6033DF54E55}" type="pres">
      <dgm:prSet presAssocID="{A8ED1DB3-E5DF-4CEC-8763-89F8C04DBF88}" presName="level" presStyleLbl="node1" presStyleIdx="0" presStyleCnt="3" custLinFactNeighborX="-3443">
        <dgm:presLayoutVars>
          <dgm:chMax val="1"/>
          <dgm:bulletEnabled val="1"/>
        </dgm:presLayoutVars>
      </dgm:prSet>
      <dgm:spPr/>
      <dgm:t>
        <a:bodyPr/>
        <a:lstStyle/>
        <a:p>
          <a:endParaRPr lang="en-US"/>
        </a:p>
      </dgm:t>
    </dgm:pt>
    <dgm:pt modelId="{F4B03544-6494-4B17-955C-3950C33199D8}" type="pres">
      <dgm:prSet presAssocID="{A8ED1DB3-E5DF-4CEC-8763-89F8C04DBF88}" presName="levelTx" presStyleLbl="revTx" presStyleIdx="0" presStyleCnt="0">
        <dgm:presLayoutVars>
          <dgm:chMax val="1"/>
          <dgm:bulletEnabled val="1"/>
        </dgm:presLayoutVars>
      </dgm:prSet>
      <dgm:spPr/>
      <dgm:t>
        <a:bodyPr/>
        <a:lstStyle/>
        <a:p>
          <a:endParaRPr lang="en-US"/>
        </a:p>
      </dgm:t>
    </dgm:pt>
    <dgm:pt modelId="{8320700B-4704-43D1-9D3C-9108EBDD8A35}" type="pres">
      <dgm:prSet presAssocID="{64707F58-CDA5-4B43-8306-06AD01C8D036}" presName="Name8" presStyleCnt="0"/>
      <dgm:spPr/>
    </dgm:pt>
    <dgm:pt modelId="{6D892E46-67E6-418F-8D2F-6B7A870EB478}" type="pres">
      <dgm:prSet presAssocID="{64707F58-CDA5-4B43-8306-06AD01C8D036}" presName="level" presStyleLbl="node1" presStyleIdx="1" presStyleCnt="3">
        <dgm:presLayoutVars>
          <dgm:chMax val="1"/>
          <dgm:bulletEnabled val="1"/>
        </dgm:presLayoutVars>
      </dgm:prSet>
      <dgm:spPr/>
      <dgm:t>
        <a:bodyPr/>
        <a:lstStyle/>
        <a:p>
          <a:endParaRPr lang="en-US"/>
        </a:p>
      </dgm:t>
    </dgm:pt>
    <dgm:pt modelId="{3C49DBEF-9FD9-4286-9F53-D864666D8650}" type="pres">
      <dgm:prSet presAssocID="{64707F58-CDA5-4B43-8306-06AD01C8D036}" presName="levelTx" presStyleLbl="revTx" presStyleIdx="0" presStyleCnt="0">
        <dgm:presLayoutVars>
          <dgm:chMax val="1"/>
          <dgm:bulletEnabled val="1"/>
        </dgm:presLayoutVars>
      </dgm:prSet>
      <dgm:spPr/>
      <dgm:t>
        <a:bodyPr/>
        <a:lstStyle/>
        <a:p>
          <a:endParaRPr lang="en-US"/>
        </a:p>
      </dgm:t>
    </dgm:pt>
    <dgm:pt modelId="{C99CDC7F-1B9D-4E05-9DC2-A738DEE5589C}" type="pres">
      <dgm:prSet presAssocID="{4C19D3A9-F526-4E36-BA25-29CB78F46B7D}" presName="Name8" presStyleCnt="0"/>
      <dgm:spPr/>
    </dgm:pt>
    <dgm:pt modelId="{3D190353-6FC9-4418-BDC9-D3C76BF4A536}" type="pres">
      <dgm:prSet presAssocID="{4C19D3A9-F526-4E36-BA25-29CB78F46B7D}" presName="level" presStyleLbl="node1" presStyleIdx="2" presStyleCnt="3">
        <dgm:presLayoutVars>
          <dgm:chMax val="1"/>
          <dgm:bulletEnabled val="1"/>
        </dgm:presLayoutVars>
      </dgm:prSet>
      <dgm:spPr/>
      <dgm:t>
        <a:bodyPr/>
        <a:lstStyle/>
        <a:p>
          <a:endParaRPr lang="en-US"/>
        </a:p>
      </dgm:t>
    </dgm:pt>
    <dgm:pt modelId="{DE447FCD-A7E9-4CD1-9316-B78A4920CDC4}" type="pres">
      <dgm:prSet presAssocID="{4C19D3A9-F526-4E36-BA25-29CB78F46B7D}" presName="levelTx" presStyleLbl="revTx" presStyleIdx="0" presStyleCnt="0">
        <dgm:presLayoutVars>
          <dgm:chMax val="1"/>
          <dgm:bulletEnabled val="1"/>
        </dgm:presLayoutVars>
      </dgm:prSet>
      <dgm:spPr/>
      <dgm:t>
        <a:bodyPr/>
        <a:lstStyle/>
        <a:p>
          <a:endParaRPr lang="en-US"/>
        </a:p>
      </dgm:t>
    </dgm:pt>
  </dgm:ptLst>
  <dgm:cxnLst>
    <dgm:cxn modelId="{A0AC9F8E-8D11-44F7-9C75-512C6F9D7082}" srcId="{1AC405F5-E689-47B1-8C1D-7BA16FD9E643}" destId="{4C19D3A9-F526-4E36-BA25-29CB78F46B7D}" srcOrd="2" destOrd="0" parTransId="{92A1B463-6056-4E42-AAC6-465AFD42283C}" sibTransId="{98FB4D71-61C1-4957-9547-72EE729368C1}"/>
    <dgm:cxn modelId="{0221BBDB-2D1B-4CE7-9287-E54617B412A5}" type="presOf" srcId="{A8ED1DB3-E5DF-4CEC-8763-89F8C04DBF88}" destId="{F4B03544-6494-4B17-955C-3950C33199D8}" srcOrd="1" destOrd="0" presId="urn:microsoft.com/office/officeart/2005/8/layout/pyramid3"/>
    <dgm:cxn modelId="{E3200602-6A28-44B5-BABD-822F9DF9D887}" type="presOf" srcId="{64707F58-CDA5-4B43-8306-06AD01C8D036}" destId="{6D892E46-67E6-418F-8D2F-6B7A870EB478}" srcOrd="0" destOrd="0" presId="urn:microsoft.com/office/officeart/2005/8/layout/pyramid3"/>
    <dgm:cxn modelId="{8DEE83F6-A52A-405E-B836-964E14ECC643}" type="presOf" srcId="{1AC405F5-E689-47B1-8C1D-7BA16FD9E643}" destId="{A34E714B-2E16-4D65-B97E-BE88C40F8C9B}" srcOrd="0" destOrd="0" presId="urn:microsoft.com/office/officeart/2005/8/layout/pyramid3"/>
    <dgm:cxn modelId="{DE9B68BE-338E-4141-929B-8BD07580EAD2}" type="presOf" srcId="{4C19D3A9-F526-4E36-BA25-29CB78F46B7D}" destId="{3D190353-6FC9-4418-BDC9-D3C76BF4A536}" srcOrd="0" destOrd="0" presId="urn:microsoft.com/office/officeart/2005/8/layout/pyramid3"/>
    <dgm:cxn modelId="{961A66D3-EB75-4277-BB96-112C607F2DE2}" type="presOf" srcId="{64707F58-CDA5-4B43-8306-06AD01C8D036}" destId="{3C49DBEF-9FD9-4286-9F53-D864666D8650}" srcOrd="1" destOrd="0" presId="urn:microsoft.com/office/officeart/2005/8/layout/pyramid3"/>
    <dgm:cxn modelId="{F34DCCA9-B3A1-4C53-A38D-C90565354D95}" srcId="{1AC405F5-E689-47B1-8C1D-7BA16FD9E643}" destId="{A8ED1DB3-E5DF-4CEC-8763-89F8C04DBF88}" srcOrd="0" destOrd="0" parTransId="{9E63A15C-A074-4F6B-BFB9-5D802043BEBF}" sibTransId="{807A689B-69C4-4C22-87E3-ACE9470FA332}"/>
    <dgm:cxn modelId="{DA9FAC70-3815-4975-BCB4-B1F9B71AC786}" type="presOf" srcId="{A8ED1DB3-E5DF-4CEC-8763-89F8C04DBF88}" destId="{513B0DDF-592B-4EC8-A724-C6033DF54E55}" srcOrd="0" destOrd="0" presId="urn:microsoft.com/office/officeart/2005/8/layout/pyramid3"/>
    <dgm:cxn modelId="{BF19A9FA-CAB8-4143-9AEF-2ECF9C6F8D63}" type="presOf" srcId="{4C19D3A9-F526-4E36-BA25-29CB78F46B7D}" destId="{DE447FCD-A7E9-4CD1-9316-B78A4920CDC4}" srcOrd="1" destOrd="0" presId="urn:microsoft.com/office/officeart/2005/8/layout/pyramid3"/>
    <dgm:cxn modelId="{869226D0-BE61-481A-9746-5545B5A49D5D}" srcId="{1AC405F5-E689-47B1-8C1D-7BA16FD9E643}" destId="{64707F58-CDA5-4B43-8306-06AD01C8D036}" srcOrd="1" destOrd="0" parTransId="{9462312C-232A-4F8C-90C6-DFA374FDFEED}" sibTransId="{B91391A8-261A-495A-BDC7-9627BDA6ED22}"/>
    <dgm:cxn modelId="{61A23DF7-A748-473E-9EFE-82E775EAFE9D}" type="presParOf" srcId="{A34E714B-2E16-4D65-B97E-BE88C40F8C9B}" destId="{1C424413-7106-44CA-9FCB-DF66318A4B1F}" srcOrd="0" destOrd="0" presId="urn:microsoft.com/office/officeart/2005/8/layout/pyramid3"/>
    <dgm:cxn modelId="{62576735-3CEF-465D-B830-1F78A70D4C4F}" type="presParOf" srcId="{1C424413-7106-44CA-9FCB-DF66318A4B1F}" destId="{513B0DDF-592B-4EC8-A724-C6033DF54E55}" srcOrd="0" destOrd="0" presId="urn:microsoft.com/office/officeart/2005/8/layout/pyramid3"/>
    <dgm:cxn modelId="{BD3423DE-6BC0-4BE3-AC24-1F01C9433C5C}" type="presParOf" srcId="{1C424413-7106-44CA-9FCB-DF66318A4B1F}" destId="{F4B03544-6494-4B17-955C-3950C33199D8}" srcOrd="1" destOrd="0" presId="urn:microsoft.com/office/officeart/2005/8/layout/pyramid3"/>
    <dgm:cxn modelId="{E8A3093A-5ED8-4F30-BDC8-F272F6AAD29F}" type="presParOf" srcId="{A34E714B-2E16-4D65-B97E-BE88C40F8C9B}" destId="{8320700B-4704-43D1-9D3C-9108EBDD8A35}" srcOrd="1" destOrd="0" presId="urn:microsoft.com/office/officeart/2005/8/layout/pyramid3"/>
    <dgm:cxn modelId="{C01750EC-1609-498F-A5D9-40AF86F0F1EC}" type="presParOf" srcId="{8320700B-4704-43D1-9D3C-9108EBDD8A35}" destId="{6D892E46-67E6-418F-8D2F-6B7A870EB478}" srcOrd="0" destOrd="0" presId="urn:microsoft.com/office/officeart/2005/8/layout/pyramid3"/>
    <dgm:cxn modelId="{0CD1FB7E-319C-4DE3-B14B-47C3DBFEF76A}" type="presParOf" srcId="{8320700B-4704-43D1-9D3C-9108EBDD8A35}" destId="{3C49DBEF-9FD9-4286-9F53-D864666D8650}" srcOrd="1" destOrd="0" presId="urn:microsoft.com/office/officeart/2005/8/layout/pyramid3"/>
    <dgm:cxn modelId="{16CA915C-2EF4-4608-9525-BDD698532212}" type="presParOf" srcId="{A34E714B-2E16-4D65-B97E-BE88C40F8C9B}" destId="{C99CDC7F-1B9D-4E05-9DC2-A738DEE5589C}" srcOrd="2" destOrd="0" presId="urn:microsoft.com/office/officeart/2005/8/layout/pyramid3"/>
    <dgm:cxn modelId="{F5D7038E-58B6-4492-B099-D9B953AE0767}" type="presParOf" srcId="{C99CDC7F-1B9D-4E05-9DC2-A738DEE5589C}" destId="{3D190353-6FC9-4418-BDC9-D3C76BF4A536}" srcOrd="0" destOrd="0" presId="urn:microsoft.com/office/officeart/2005/8/layout/pyramid3"/>
    <dgm:cxn modelId="{9E49F14F-613F-43E1-B1E8-55EC75C8E9CF}" type="presParOf" srcId="{C99CDC7F-1B9D-4E05-9DC2-A738DEE5589C}" destId="{DE447FCD-A7E9-4CD1-9316-B78A4920CDC4}"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C405F5-E689-47B1-8C1D-7BA16FD9E643}" type="doc">
      <dgm:prSet loTypeId="urn:microsoft.com/office/officeart/2005/8/layout/pyramid3" loCatId="pyramid" qsTypeId="urn:microsoft.com/office/officeart/2005/8/quickstyle/simple1" qsCatId="simple" csTypeId="urn:microsoft.com/office/officeart/2005/8/colors/accent3_4" csCatId="accent3" phldr="1"/>
      <dgm:spPr/>
    </dgm:pt>
    <dgm:pt modelId="{A8ED1DB3-E5DF-4CEC-8763-89F8C04DBF88}">
      <dgm:prSet phldrT="[Text]"/>
      <dgm:spPr/>
      <dgm:t>
        <a:bodyPr/>
        <a:lstStyle/>
        <a:p>
          <a:r>
            <a:rPr lang="en-US" b="1" dirty="0" smtClean="0"/>
            <a:t>Proceeds in digital currency:</a:t>
          </a:r>
        </a:p>
        <a:p>
          <a:r>
            <a:rPr lang="en-US" dirty="0" smtClean="0"/>
            <a:t>Cryptocurrency theft</a:t>
          </a:r>
        </a:p>
        <a:p>
          <a:r>
            <a:rPr lang="en-US" dirty="0" smtClean="0"/>
            <a:t>Crypto-jacking</a:t>
          </a:r>
        </a:p>
        <a:p>
          <a:r>
            <a:rPr lang="en-US" dirty="0" smtClean="0"/>
            <a:t>Cybercrime-as-a-service</a:t>
          </a:r>
          <a:endParaRPr lang="en-US" dirty="0"/>
        </a:p>
      </dgm:t>
    </dgm:pt>
    <dgm:pt modelId="{9E63A15C-A074-4F6B-BFB9-5D802043BEBF}" type="parTrans" cxnId="{F34DCCA9-B3A1-4C53-A38D-C90565354D95}">
      <dgm:prSet/>
      <dgm:spPr/>
      <dgm:t>
        <a:bodyPr/>
        <a:lstStyle/>
        <a:p>
          <a:endParaRPr lang="en-US"/>
        </a:p>
      </dgm:t>
    </dgm:pt>
    <dgm:pt modelId="{807A689B-69C4-4C22-87E3-ACE9470FA332}" type="sibTrans" cxnId="{F34DCCA9-B3A1-4C53-A38D-C90565354D95}">
      <dgm:prSet/>
      <dgm:spPr/>
      <dgm:t>
        <a:bodyPr/>
        <a:lstStyle/>
        <a:p>
          <a:endParaRPr lang="en-US"/>
        </a:p>
      </dgm:t>
    </dgm:pt>
    <dgm:pt modelId="{64707F58-CDA5-4B43-8306-06AD01C8D036}">
      <dgm:prSet phldrT="[Text]"/>
      <dgm:spPr/>
      <dgm:t>
        <a:bodyPr/>
        <a:lstStyle/>
        <a:p>
          <a:r>
            <a:rPr lang="en-US" b="1" dirty="0" smtClean="0"/>
            <a:t>Money laundering:</a:t>
          </a:r>
        </a:p>
        <a:p>
          <a:r>
            <a:rPr lang="en-US" dirty="0" smtClean="0"/>
            <a:t>Peel chains</a:t>
          </a:r>
        </a:p>
        <a:p>
          <a:r>
            <a:rPr lang="en-US" dirty="0" smtClean="0"/>
            <a:t>Mixers</a:t>
          </a:r>
        </a:p>
        <a:p>
          <a:r>
            <a:rPr lang="en-US" dirty="0" smtClean="0"/>
            <a:t>Chain-hopping</a:t>
          </a:r>
        </a:p>
        <a:p>
          <a:endParaRPr lang="en-US" dirty="0"/>
        </a:p>
      </dgm:t>
    </dgm:pt>
    <dgm:pt modelId="{9462312C-232A-4F8C-90C6-DFA374FDFEED}" type="parTrans" cxnId="{869226D0-BE61-481A-9746-5545B5A49D5D}">
      <dgm:prSet/>
      <dgm:spPr/>
      <dgm:t>
        <a:bodyPr/>
        <a:lstStyle/>
        <a:p>
          <a:endParaRPr lang="en-US"/>
        </a:p>
      </dgm:t>
    </dgm:pt>
    <dgm:pt modelId="{B91391A8-261A-495A-BDC7-9627BDA6ED22}" type="sibTrans" cxnId="{869226D0-BE61-481A-9746-5545B5A49D5D}">
      <dgm:prSet/>
      <dgm:spPr/>
      <dgm:t>
        <a:bodyPr/>
        <a:lstStyle/>
        <a:p>
          <a:endParaRPr lang="en-US"/>
        </a:p>
      </dgm:t>
    </dgm:pt>
    <dgm:pt modelId="{4C19D3A9-F526-4E36-BA25-29CB78F46B7D}">
      <dgm:prSet phldrT="[Text]"/>
      <dgm:spPr/>
      <dgm:t>
        <a:bodyPr/>
        <a:lstStyle/>
        <a:p>
          <a:r>
            <a:rPr lang="en-US" b="1" dirty="0" smtClean="0"/>
            <a:t>Use</a:t>
          </a:r>
        </a:p>
      </dgm:t>
    </dgm:pt>
    <dgm:pt modelId="{92A1B463-6056-4E42-AAC6-465AFD42283C}" type="parTrans" cxnId="{A0AC9F8E-8D11-44F7-9C75-512C6F9D7082}">
      <dgm:prSet/>
      <dgm:spPr/>
      <dgm:t>
        <a:bodyPr/>
        <a:lstStyle/>
        <a:p>
          <a:endParaRPr lang="en-US"/>
        </a:p>
      </dgm:t>
    </dgm:pt>
    <dgm:pt modelId="{98FB4D71-61C1-4957-9547-72EE729368C1}" type="sibTrans" cxnId="{A0AC9F8E-8D11-44F7-9C75-512C6F9D7082}">
      <dgm:prSet/>
      <dgm:spPr/>
      <dgm:t>
        <a:bodyPr/>
        <a:lstStyle/>
        <a:p>
          <a:endParaRPr lang="en-US"/>
        </a:p>
      </dgm:t>
    </dgm:pt>
    <dgm:pt modelId="{A34E714B-2E16-4D65-B97E-BE88C40F8C9B}" type="pres">
      <dgm:prSet presAssocID="{1AC405F5-E689-47B1-8C1D-7BA16FD9E643}" presName="Name0" presStyleCnt="0">
        <dgm:presLayoutVars>
          <dgm:dir/>
          <dgm:animLvl val="lvl"/>
          <dgm:resizeHandles val="exact"/>
        </dgm:presLayoutVars>
      </dgm:prSet>
      <dgm:spPr/>
    </dgm:pt>
    <dgm:pt modelId="{1C424413-7106-44CA-9FCB-DF66318A4B1F}" type="pres">
      <dgm:prSet presAssocID="{A8ED1DB3-E5DF-4CEC-8763-89F8C04DBF88}" presName="Name8" presStyleCnt="0"/>
      <dgm:spPr/>
    </dgm:pt>
    <dgm:pt modelId="{513B0DDF-592B-4EC8-A724-C6033DF54E55}" type="pres">
      <dgm:prSet presAssocID="{A8ED1DB3-E5DF-4CEC-8763-89F8C04DBF88}" presName="level" presStyleLbl="node1" presStyleIdx="0" presStyleCnt="3" custLinFactNeighborX="-3443">
        <dgm:presLayoutVars>
          <dgm:chMax val="1"/>
          <dgm:bulletEnabled val="1"/>
        </dgm:presLayoutVars>
      </dgm:prSet>
      <dgm:spPr/>
      <dgm:t>
        <a:bodyPr/>
        <a:lstStyle/>
        <a:p>
          <a:endParaRPr lang="en-US"/>
        </a:p>
      </dgm:t>
    </dgm:pt>
    <dgm:pt modelId="{F4B03544-6494-4B17-955C-3950C33199D8}" type="pres">
      <dgm:prSet presAssocID="{A8ED1DB3-E5DF-4CEC-8763-89F8C04DBF88}" presName="levelTx" presStyleLbl="revTx" presStyleIdx="0" presStyleCnt="0">
        <dgm:presLayoutVars>
          <dgm:chMax val="1"/>
          <dgm:bulletEnabled val="1"/>
        </dgm:presLayoutVars>
      </dgm:prSet>
      <dgm:spPr/>
      <dgm:t>
        <a:bodyPr/>
        <a:lstStyle/>
        <a:p>
          <a:endParaRPr lang="en-US"/>
        </a:p>
      </dgm:t>
    </dgm:pt>
    <dgm:pt modelId="{8320700B-4704-43D1-9D3C-9108EBDD8A35}" type="pres">
      <dgm:prSet presAssocID="{64707F58-CDA5-4B43-8306-06AD01C8D036}" presName="Name8" presStyleCnt="0"/>
      <dgm:spPr/>
    </dgm:pt>
    <dgm:pt modelId="{6D892E46-67E6-418F-8D2F-6B7A870EB478}" type="pres">
      <dgm:prSet presAssocID="{64707F58-CDA5-4B43-8306-06AD01C8D036}" presName="level" presStyleLbl="node1" presStyleIdx="1" presStyleCnt="3">
        <dgm:presLayoutVars>
          <dgm:chMax val="1"/>
          <dgm:bulletEnabled val="1"/>
        </dgm:presLayoutVars>
      </dgm:prSet>
      <dgm:spPr/>
      <dgm:t>
        <a:bodyPr/>
        <a:lstStyle/>
        <a:p>
          <a:endParaRPr lang="en-US"/>
        </a:p>
      </dgm:t>
    </dgm:pt>
    <dgm:pt modelId="{3C49DBEF-9FD9-4286-9F53-D864666D8650}" type="pres">
      <dgm:prSet presAssocID="{64707F58-CDA5-4B43-8306-06AD01C8D036}" presName="levelTx" presStyleLbl="revTx" presStyleIdx="0" presStyleCnt="0">
        <dgm:presLayoutVars>
          <dgm:chMax val="1"/>
          <dgm:bulletEnabled val="1"/>
        </dgm:presLayoutVars>
      </dgm:prSet>
      <dgm:spPr/>
      <dgm:t>
        <a:bodyPr/>
        <a:lstStyle/>
        <a:p>
          <a:endParaRPr lang="en-US"/>
        </a:p>
      </dgm:t>
    </dgm:pt>
    <dgm:pt modelId="{C99CDC7F-1B9D-4E05-9DC2-A738DEE5589C}" type="pres">
      <dgm:prSet presAssocID="{4C19D3A9-F526-4E36-BA25-29CB78F46B7D}" presName="Name8" presStyleCnt="0"/>
      <dgm:spPr/>
    </dgm:pt>
    <dgm:pt modelId="{3D190353-6FC9-4418-BDC9-D3C76BF4A536}" type="pres">
      <dgm:prSet presAssocID="{4C19D3A9-F526-4E36-BA25-29CB78F46B7D}" presName="level" presStyleLbl="node1" presStyleIdx="2" presStyleCnt="3">
        <dgm:presLayoutVars>
          <dgm:chMax val="1"/>
          <dgm:bulletEnabled val="1"/>
        </dgm:presLayoutVars>
      </dgm:prSet>
      <dgm:spPr/>
      <dgm:t>
        <a:bodyPr/>
        <a:lstStyle/>
        <a:p>
          <a:endParaRPr lang="en-US"/>
        </a:p>
      </dgm:t>
    </dgm:pt>
    <dgm:pt modelId="{DE447FCD-A7E9-4CD1-9316-B78A4920CDC4}" type="pres">
      <dgm:prSet presAssocID="{4C19D3A9-F526-4E36-BA25-29CB78F46B7D}" presName="levelTx" presStyleLbl="revTx" presStyleIdx="0" presStyleCnt="0">
        <dgm:presLayoutVars>
          <dgm:chMax val="1"/>
          <dgm:bulletEnabled val="1"/>
        </dgm:presLayoutVars>
      </dgm:prSet>
      <dgm:spPr/>
      <dgm:t>
        <a:bodyPr/>
        <a:lstStyle/>
        <a:p>
          <a:endParaRPr lang="en-US"/>
        </a:p>
      </dgm:t>
    </dgm:pt>
  </dgm:ptLst>
  <dgm:cxnLst>
    <dgm:cxn modelId="{A0AC9F8E-8D11-44F7-9C75-512C6F9D7082}" srcId="{1AC405F5-E689-47B1-8C1D-7BA16FD9E643}" destId="{4C19D3A9-F526-4E36-BA25-29CB78F46B7D}" srcOrd="2" destOrd="0" parTransId="{92A1B463-6056-4E42-AAC6-465AFD42283C}" sibTransId="{98FB4D71-61C1-4957-9547-72EE729368C1}"/>
    <dgm:cxn modelId="{0221BBDB-2D1B-4CE7-9287-E54617B412A5}" type="presOf" srcId="{A8ED1DB3-E5DF-4CEC-8763-89F8C04DBF88}" destId="{F4B03544-6494-4B17-955C-3950C33199D8}" srcOrd="1" destOrd="0" presId="urn:microsoft.com/office/officeart/2005/8/layout/pyramid3"/>
    <dgm:cxn modelId="{E3200602-6A28-44B5-BABD-822F9DF9D887}" type="presOf" srcId="{64707F58-CDA5-4B43-8306-06AD01C8D036}" destId="{6D892E46-67E6-418F-8D2F-6B7A870EB478}" srcOrd="0" destOrd="0" presId="urn:microsoft.com/office/officeart/2005/8/layout/pyramid3"/>
    <dgm:cxn modelId="{8DEE83F6-A52A-405E-B836-964E14ECC643}" type="presOf" srcId="{1AC405F5-E689-47B1-8C1D-7BA16FD9E643}" destId="{A34E714B-2E16-4D65-B97E-BE88C40F8C9B}" srcOrd="0" destOrd="0" presId="urn:microsoft.com/office/officeart/2005/8/layout/pyramid3"/>
    <dgm:cxn modelId="{DE9B68BE-338E-4141-929B-8BD07580EAD2}" type="presOf" srcId="{4C19D3A9-F526-4E36-BA25-29CB78F46B7D}" destId="{3D190353-6FC9-4418-BDC9-D3C76BF4A536}" srcOrd="0" destOrd="0" presId="urn:microsoft.com/office/officeart/2005/8/layout/pyramid3"/>
    <dgm:cxn modelId="{961A66D3-EB75-4277-BB96-112C607F2DE2}" type="presOf" srcId="{64707F58-CDA5-4B43-8306-06AD01C8D036}" destId="{3C49DBEF-9FD9-4286-9F53-D864666D8650}" srcOrd="1" destOrd="0" presId="urn:microsoft.com/office/officeart/2005/8/layout/pyramid3"/>
    <dgm:cxn modelId="{F34DCCA9-B3A1-4C53-A38D-C90565354D95}" srcId="{1AC405F5-E689-47B1-8C1D-7BA16FD9E643}" destId="{A8ED1DB3-E5DF-4CEC-8763-89F8C04DBF88}" srcOrd="0" destOrd="0" parTransId="{9E63A15C-A074-4F6B-BFB9-5D802043BEBF}" sibTransId="{807A689B-69C4-4C22-87E3-ACE9470FA332}"/>
    <dgm:cxn modelId="{DA9FAC70-3815-4975-BCB4-B1F9B71AC786}" type="presOf" srcId="{A8ED1DB3-E5DF-4CEC-8763-89F8C04DBF88}" destId="{513B0DDF-592B-4EC8-A724-C6033DF54E55}" srcOrd="0" destOrd="0" presId="urn:microsoft.com/office/officeart/2005/8/layout/pyramid3"/>
    <dgm:cxn modelId="{BF19A9FA-CAB8-4143-9AEF-2ECF9C6F8D63}" type="presOf" srcId="{4C19D3A9-F526-4E36-BA25-29CB78F46B7D}" destId="{DE447FCD-A7E9-4CD1-9316-B78A4920CDC4}" srcOrd="1" destOrd="0" presId="urn:microsoft.com/office/officeart/2005/8/layout/pyramid3"/>
    <dgm:cxn modelId="{869226D0-BE61-481A-9746-5545B5A49D5D}" srcId="{1AC405F5-E689-47B1-8C1D-7BA16FD9E643}" destId="{64707F58-CDA5-4B43-8306-06AD01C8D036}" srcOrd="1" destOrd="0" parTransId="{9462312C-232A-4F8C-90C6-DFA374FDFEED}" sibTransId="{B91391A8-261A-495A-BDC7-9627BDA6ED22}"/>
    <dgm:cxn modelId="{61A23DF7-A748-473E-9EFE-82E775EAFE9D}" type="presParOf" srcId="{A34E714B-2E16-4D65-B97E-BE88C40F8C9B}" destId="{1C424413-7106-44CA-9FCB-DF66318A4B1F}" srcOrd="0" destOrd="0" presId="urn:microsoft.com/office/officeart/2005/8/layout/pyramid3"/>
    <dgm:cxn modelId="{62576735-3CEF-465D-B830-1F78A70D4C4F}" type="presParOf" srcId="{1C424413-7106-44CA-9FCB-DF66318A4B1F}" destId="{513B0DDF-592B-4EC8-A724-C6033DF54E55}" srcOrd="0" destOrd="0" presId="urn:microsoft.com/office/officeart/2005/8/layout/pyramid3"/>
    <dgm:cxn modelId="{BD3423DE-6BC0-4BE3-AC24-1F01C9433C5C}" type="presParOf" srcId="{1C424413-7106-44CA-9FCB-DF66318A4B1F}" destId="{F4B03544-6494-4B17-955C-3950C33199D8}" srcOrd="1" destOrd="0" presId="urn:microsoft.com/office/officeart/2005/8/layout/pyramid3"/>
    <dgm:cxn modelId="{E8A3093A-5ED8-4F30-BDC8-F272F6AAD29F}" type="presParOf" srcId="{A34E714B-2E16-4D65-B97E-BE88C40F8C9B}" destId="{8320700B-4704-43D1-9D3C-9108EBDD8A35}" srcOrd="1" destOrd="0" presId="urn:microsoft.com/office/officeart/2005/8/layout/pyramid3"/>
    <dgm:cxn modelId="{C01750EC-1609-498F-A5D9-40AF86F0F1EC}" type="presParOf" srcId="{8320700B-4704-43D1-9D3C-9108EBDD8A35}" destId="{6D892E46-67E6-418F-8D2F-6B7A870EB478}" srcOrd="0" destOrd="0" presId="urn:microsoft.com/office/officeart/2005/8/layout/pyramid3"/>
    <dgm:cxn modelId="{0CD1FB7E-319C-4DE3-B14B-47C3DBFEF76A}" type="presParOf" srcId="{8320700B-4704-43D1-9D3C-9108EBDD8A35}" destId="{3C49DBEF-9FD9-4286-9F53-D864666D8650}" srcOrd="1" destOrd="0" presId="urn:microsoft.com/office/officeart/2005/8/layout/pyramid3"/>
    <dgm:cxn modelId="{16CA915C-2EF4-4608-9525-BDD698532212}" type="presParOf" srcId="{A34E714B-2E16-4D65-B97E-BE88C40F8C9B}" destId="{C99CDC7F-1B9D-4E05-9DC2-A738DEE5589C}" srcOrd="2" destOrd="0" presId="urn:microsoft.com/office/officeart/2005/8/layout/pyramid3"/>
    <dgm:cxn modelId="{F5D7038E-58B6-4492-B099-D9B953AE0767}" type="presParOf" srcId="{C99CDC7F-1B9D-4E05-9DC2-A738DEE5589C}" destId="{3D190353-6FC9-4418-BDC9-D3C76BF4A536}" srcOrd="0" destOrd="0" presId="urn:microsoft.com/office/officeart/2005/8/layout/pyramid3"/>
    <dgm:cxn modelId="{9E49F14F-613F-43E1-B1E8-55EC75C8E9CF}" type="presParOf" srcId="{C99CDC7F-1B9D-4E05-9DC2-A738DEE5589C}" destId="{DE447FCD-A7E9-4CD1-9316-B78A4920CDC4}" srcOrd="1" destOrd="0" presId="urn:microsoft.com/office/officeart/2005/8/layout/pyramid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89023A-0290-47E0-9668-C62DECB4A879}" type="doc">
      <dgm:prSet loTypeId="urn:microsoft.com/office/officeart/2005/8/layout/venn1" loCatId="relationship" qsTypeId="urn:microsoft.com/office/officeart/2005/8/quickstyle/3d1" qsCatId="3D" csTypeId="urn:microsoft.com/office/officeart/2005/8/colors/accent1_4" csCatId="accent1" phldr="1"/>
      <dgm:spPr/>
    </dgm:pt>
    <dgm:pt modelId="{1147477F-7E4B-444E-A3E5-2A64F8751C0B}">
      <dgm:prSet phldrT="[Text]"/>
      <dgm:spPr/>
      <dgm:t>
        <a:bodyPr/>
        <a:lstStyle/>
        <a:p>
          <a:r>
            <a:rPr lang="en-US" dirty="0" smtClean="0"/>
            <a:t>Victim</a:t>
          </a:r>
          <a:endParaRPr lang="en-US" dirty="0"/>
        </a:p>
      </dgm:t>
    </dgm:pt>
    <dgm:pt modelId="{02AE83DC-6378-4776-8070-1C6CB47F4402}" type="parTrans" cxnId="{9DF34B47-E0DC-42EB-AEF2-857C6B67D067}">
      <dgm:prSet/>
      <dgm:spPr/>
      <dgm:t>
        <a:bodyPr/>
        <a:lstStyle/>
        <a:p>
          <a:endParaRPr lang="en-US"/>
        </a:p>
      </dgm:t>
    </dgm:pt>
    <dgm:pt modelId="{B880F5E3-C3E4-4B31-8410-E75948AA7EE9}" type="sibTrans" cxnId="{9DF34B47-E0DC-42EB-AEF2-857C6B67D067}">
      <dgm:prSet/>
      <dgm:spPr/>
      <dgm:t>
        <a:bodyPr/>
        <a:lstStyle/>
        <a:p>
          <a:endParaRPr lang="en-US"/>
        </a:p>
      </dgm:t>
    </dgm:pt>
    <dgm:pt modelId="{13DCE8F3-A2D6-48EF-8C93-0477C3CA7110}">
      <dgm:prSet phldrT="[Text]"/>
      <dgm:spPr/>
      <dgm:t>
        <a:bodyPr/>
        <a:lstStyle/>
        <a:p>
          <a:r>
            <a:rPr lang="en-US" dirty="0" smtClean="0"/>
            <a:t>Unwitting facilitator</a:t>
          </a:r>
          <a:endParaRPr lang="en-US" dirty="0"/>
        </a:p>
      </dgm:t>
    </dgm:pt>
    <dgm:pt modelId="{BF94FE4C-3C6C-4098-BE40-F55E928E6FFE}" type="parTrans" cxnId="{74DE3EC2-5BAE-4732-81C0-FEC2805B9F52}">
      <dgm:prSet/>
      <dgm:spPr/>
      <dgm:t>
        <a:bodyPr/>
        <a:lstStyle/>
        <a:p>
          <a:endParaRPr lang="en-US"/>
        </a:p>
      </dgm:t>
    </dgm:pt>
    <dgm:pt modelId="{82A1EF72-C947-467F-A213-062708DDB1BB}" type="sibTrans" cxnId="{74DE3EC2-5BAE-4732-81C0-FEC2805B9F52}">
      <dgm:prSet/>
      <dgm:spPr/>
      <dgm:t>
        <a:bodyPr/>
        <a:lstStyle/>
        <a:p>
          <a:endParaRPr lang="en-US"/>
        </a:p>
      </dgm:t>
    </dgm:pt>
    <dgm:pt modelId="{773A03CD-49C2-477C-AE92-111740120FED}" type="pres">
      <dgm:prSet presAssocID="{EB89023A-0290-47E0-9668-C62DECB4A879}" presName="compositeShape" presStyleCnt="0">
        <dgm:presLayoutVars>
          <dgm:chMax val="7"/>
          <dgm:dir/>
          <dgm:resizeHandles val="exact"/>
        </dgm:presLayoutVars>
      </dgm:prSet>
      <dgm:spPr/>
    </dgm:pt>
    <dgm:pt modelId="{7B58FF94-F18A-4E72-B591-A5C6813DDB90}" type="pres">
      <dgm:prSet presAssocID="{1147477F-7E4B-444E-A3E5-2A64F8751C0B}" presName="circ1" presStyleLbl="vennNode1" presStyleIdx="0" presStyleCnt="2"/>
      <dgm:spPr/>
    </dgm:pt>
    <dgm:pt modelId="{F34A1134-D6CC-46BD-9382-E75AF8903AB2}" type="pres">
      <dgm:prSet presAssocID="{1147477F-7E4B-444E-A3E5-2A64F8751C0B}" presName="circ1Tx" presStyleLbl="revTx" presStyleIdx="0" presStyleCnt="0">
        <dgm:presLayoutVars>
          <dgm:chMax val="0"/>
          <dgm:chPref val="0"/>
          <dgm:bulletEnabled val="1"/>
        </dgm:presLayoutVars>
      </dgm:prSet>
      <dgm:spPr/>
    </dgm:pt>
    <dgm:pt modelId="{A131AA94-80C6-4FEE-A4B3-268B41172DEC}" type="pres">
      <dgm:prSet presAssocID="{13DCE8F3-A2D6-48EF-8C93-0477C3CA7110}" presName="circ2" presStyleLbl="vennNode1" presStyleIdx="1" presStyleCnt="2"/>
      <dgm:spPr/>
      <dgm:t>
        <a:bodyPr/>
        <a:lstStyle/>
        <a:p>
          <a:endParaRPr lang="en-US"/>
        </a:p>
      </dgm:t>
    </dgm:pt>
    <dgm:pt modelId="{C680DD45-78FA-442F-9718-C49938216732}" type="pres">
      <dgm:prSet presAssocID="{13DCE8F3-A2D6-48EF-8C93-0477C3CA7110}" presName="circ2Tx" presStyleLbl="revTx" presStyleIdx="0" presStyleCnt="0">
        <dgm:presLayoutVars>
          <dgm:chMax val="0"/>
          <dgm:chPref val="0"/>
          <dgm:bulletEnabled val="1"/>
        </dgm:presLayoutVars>
      </dgm:prSet>
      <dgm:spPr/>
      <dgm:t>
        <a:bodyPr/>
        <a:lstStyle/>
        <a:p>
          <a:endParaRPr lang="en-US"/>
        </a:p>
      </dgm:t>
    </dgm:pt>
  </dgm:ptLst>
  <dgm:cxnLst>
    <dgm:cxn modelId="{99CD4EF4-313F-4FCE-AF6B-E342E6EFC211}" type="presOf" srcId="{1147477F-7E4B-444E-A3E5-2A64F8751C0B}" destId="{F34A1134-D6CC-46BD-9382-E75AF8903AB2}" srcOrd="1" destOrd="0" presId="urn:microsoft.com/office/officeart/2005/8/layout/venn1"/>
    <dgm:cxn modelId="{9DF34B47-E0DC-42EB-AEF2-857C6B67D067}" srcId="{EB89023A-0290-47E0-9668-C62DECB4A879}" destId="{1147477F-7E4B-444E-A3E5-2A64F8751C0B}" srcOrd="0" destOrd="0" parTransId="{02AE83DC-6378-4776-8070-1C6CB47F4402}" sibTransId="{B880F5E3-C3E4-4B31-8410-E75948AA7EE9}"/>
    <dgm:cxn modelId="{C2B26DF1-9E74-4121-8431-822A282DD3D7}" type="presOf" srcId="{13DCE8F3-A2D6-48EF-8C93-0477C3CA7110}" destId="{A131AA94-80C6-4FEE-A4B3-268B41172DEC}" srcOrd="0" destOrd="0" presId="urn:microsoft.com/office/officeart/2005/8/layout/venn1"/>
    <dgm:cxn modelId="{B846A29B-29A6-4B79-BA50-1DADCC60FC2E}" type="presOf" srcId="{1147477F-7E4B-444E-A3E5-2A64F8751C0B}" destId="{7B58FF94-F18A-4E72-B591-A5C6813DDB90}" srcOrd="0" destOrd="0" presId="urn:microsoft.com/office/officeart/2005/8/layout/venn1"/>
    <dgm:cxn modelId="{B0A24A6E-1D41-41F1-B565-549A3705EC26}" type="presOf" srcId="{EB89023A-0290-47E0-9668-C62DECB4A879}" destId="{773A03CD-49C2-477C-AE92-111740120FED}" srcOrd="0" destOrd="0" presId="urn:microsoft.com/office/officeart/2005/8/layout/venn1"/>
    <dgm:cxn modelId="{6DDE0CFA-E397-41D3-8E08-007242041F7C}" type="presOf" srcId="{13DCE8F3-A2D6-48EF-8C93-0477C3CA7110}" destId="{C680DD45-78FA-442F-9718-C49938216732}" srcOrd="1" destOrd="0" presId="urn:microsoft.com/office/officeart/2005/8/layout/venn1"/>
    <dgm:cxn modelId="{74DE3EC2-5BAE-4732-81C0-FEC2805B9F52}" srcId="{EB89023A-0290-47E0-9668-C62DECB4A879}" destId="{13DCE8F3-A2D6-48EF-8C93-0477C3CA7110}" srcOrd="1" destOrd="0" parTransId="{BF94FE4C-3C6C-4098-BE40-F55E928E6FFE}" sibTransId="{82A1EF72-C947-467F-A213-062708DDB1BB}"/>
    <dgm:cxn modelId="{FB5D129C-E784-4624-B75E-80788DD3A344}" type="presParOf" srcId="{773A03CD-49C2-477C-AE92-111740120FED}" destId="{7B58FF94-F18A-4E72-B591-A5C6813DDB90}" srcOrd="0" destOrd="0" presId="urn:microsoft.com/office/officeart/2005/8/layout/venn1"/>
    <dgm:cxn modelId="{8590EEF0-8C48-4A15-846E-CD10F8C98514}" type="presParOf" srcId="{773A03CD-49C2-477C-AE92-111740120FED}" destId="{F34A1134-D6CC-46BD-9382-E75AF8903AB2}" srcOrd="1" destOrd="0" presId="urn:microsoft.com/office/officeart/2005/8/layout/venn1"/>
    <dgm:cxn modelId="{8A50878D-727B-47F5-8EFE-707F00196E4D}" type="presParOf" srcId="{773A03CD-49C2-477C-AE92-111740120FED}" destId="{A131AA94-80C6-4FEE-A4B3-268B41172DEC}" srcOrd="2" destOrd="0" presId="urn:microsoft.com/office/officeart/2005/8/layout/venn1"/>
    <dgm:cxn modelId="{EBC504A4-86CE-4F43-8078-2F38EB0DB5C1}" type="presParOf" srcId="{773A03CD-49C2-477C-AE92-111740120FED}" destId="{C680DD45-78FA-442F-9718-C49938216732}"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B935F0-86C6-4B8C-996E-8CE8FC3CAC84}" type="doc">
      <dgm:prSet loTypeId="urn:microsoft.com/office/officeart/2005/8/layout/arrow6" loCatId="process" qsTypeId="urn:microsoft.com/office/officeart/2005/8/quickstyle/simple2" qsCatId="simple" csTypeId="urn:microsoft.com/office/officeart/2005/8/colors/accent4_4" csCatId="accent4" phldr="1"/>
      <dgm:spPr/>
      <dgm:t>
        <a:bodyPr/>
        <a:lstStyle/>
        <a:p>
          <a:endParaRPr lang="en-US"/>
        </a:p>
      </dgm:t>
    </dgm:pt>
    <dgm:pt modelId="{56DDAF82-CCC2-428F-A9BE-BD096BFFA2D1}">
      <dgm:prSet phldrT="[Text]"/>
      <dgm:spPr/>
      <dgm:t>
        <a:bodyPr/>
        <a:lstStyle/>
        <a:p>
          <a:r>
            <a:rPr lang="en-US" dirty="0" smtClean="0"/>
            <a:t>Addressing the risk</a:t>
          </a:r>
          <a:endParaRPr lang="en-US" dirty="0"/>
        </a:p>
      </dgm:t>
    </dgm:pt>
    <dgm:pt modelId="{B192186A-FB35-4D8C-94B5-3600F8D860DF}" type="parTrans" cxnId="{628B319D-1F50-4846-8B7A-B8CF12F00C34}">
      <dgm:prSet/>
      <dgm:spPr/>
      <dgm:t>
        <a:bodyPr/>
        <a:lstStyle/>
        <a:p>
          <a:endParaRPr lang="en-US"/>
        </a:p>
      </dgm:t>
    </dgm:pt>
    <dgm:pt modelId="{592AFB36-09BE-4F71-A364-FEC49A6248B2}" type="sibTrans" cxnId="{628B319D-1F50-4846-8B7A-B8CF12F00C34}">
      <dgm:prSet/>
      <dgm:spPr/>
      <dgm:t>
        <a:bodyPr/>
        <a:lstStyle/>
        <a:p>
          <a:endParaRPr lang="en-US"/>
        </a:p>
      </dgm:t>
    </dgm:pt>
    <dgm:pt modelId="{7527A539-6DB8-40D6-8DE3-C08D5286A8EE}">
      <dgm:prSet phldrT="[Text]"/>
      <dgm:spPr/>
      <dgm:t>
        <a:bodyPr/>
        <a:lstStyle/>
        <a:p>
          <a:r>
            <a:rPr lang="en-US" dirty="0" smtClean="0"/>
            <a:t>Ensuring enforcement</a:t>
          </a:r>
          <a:endParaRPr lang="en-US" dirty="0"/>
        </a:p>
      </dgm:t>
    </dgm:pt>
    <dgm:pt modelId="{DA66E56F-0BD8-4156-B9C7-B7656F326FBA}" type="parTrans" cxnId="{5B7412E1-8E97-4F9A-83FC-8B77352BE370}">
      <dgm:prSet/>
      <dgm:spPr/>
      <dgm:t>
        <a:bodyPr/>
        <a:lstStyle/>
        <a:p>
          <a:endParaRPr lang="en-US"/>
        </a:p>
      </dgm:t>
    </dgm:pt>
    <dgm:pt modelId="{F0F320AB-CD8A-44ED-9A07-00FA8C314104}" type="sibTrans" cxnId="{5B7412E1-8E97-4F9A-83FC-8B77352BE370}">
      <dgm:prSet/>
      <dgm:spPr/>
      <dgm:t>
        <a:bodyPr/>
        <a:lstStyle/>
        <a:p>
          <a:endParaRPr lang="en-US"/>
        </a:p>
      </dgm:t>
    </dgm:pt>
    <dgm:pt modelId="{F619B137-ED8E-4A47-A0D1-D388EB9C6AA4}" type="pres">
      <dgm:prSet presAssocID="{2AB935F0-86C6-4B8C-996E-8CE8FC3CAC84}" presName="compositeShape" presStyleCnt="0">
        <dgm:presLayoutVars>
          <dgm:chMax val="2"/>
          <dgm:dir/>
          <dgm:resizeHandles val="exact"/>
        </dgm:presLayoutVars>
      </dgm:prSet>
      <dgm:spPr/>
    </dgm:pt>
    <dgm:pt modelId="{8C830C25-A869-45F8-9EA3-66EE41BEA15E}" type="pres">
      <dgm:prSet presAssocID="{2AB935F0-86C6-4B8C-996E-8CE8FC3CAC84}" presName="ribbon" presStyleLbl="node1" presStyleIdx="0" presStyleCnt="1"/>
      <dgm:spPr/>
    </dgm:pt>
    <dgm:pt modelId="{480FC86A-DDA5-4664-99D6-3809D9CDF9C8}" type="pres">
      <dgm:prSet presAssocID="{2AB935F0-86C6-4B8C-996E-8CE8FC3CAC84}" presName="leftArrowText" presStyleLbl="node1" presStyleIdx="0" presStyleCnt="1">
        <dgm:presLayoutVars>
          <dgm:chMax val="0"/>
          <dgm:bulletEnabled val="1"/>
        </dgm:presLayoutVars>
      </dgm:prSet>
      <dgm:spPr/>
      <dgm:t>
        <a:bodyPr/>
        <a:lstStyle/>
        <a:p>
          <a:endParaRPr lang="en-US"/>
        </a:p>
      </dgm:t>
    </dgm:pt>
    <dgm:pt modelId="{7AA578C8-5783-436B-B0C4-A54A4A3CFA95}" type="pres">
      <dgm:prSet presAssocID="{2AB935F0-86C6-4B8C-996E-8CE8FC3CAC84}" presName="rightArrowText" presStyleLbl="node1" presStyleIdx="0" presStyleCnt="1">
        <dgm:presLayoutVars>
          <dgm:chMax val="0"/>
          <dgm:bulletEnabled val="1"/>
        </dgm:presLayoutVars>
      </dgm:prSet>
      <dgm:spPr/>
    </dgm:pt>
  </dgm:ptLst>
  <dgm:cxnLst>
    <dgm:cxn modelId="{628B319D-1F50-4846-8B7A-B8CF12F00C34}" srcId="{2AB935F0-86C6-4B8C-996E-8CE8FC3CAC84}" destId="{56DDAF82-CCC2-428F-A9BE-BD096BFFA2D1}" srcOrd="0" destOrd="0" parTransId="{B192186A-FB35-4D8C-94B5-3600F8D860DF}" sibTransId="{592AFB36-09BE-4F71-A364-FEC49A6248B2}"/>
    <dgm:cxn modelId="{A0E7E383-D6E4-45CD-A93F-F6F831333327}" type="presOf" srcId="{56DDAF82-CCC2-428F-A9BE-BD096BFFA2D1}" destId="{480FC86A-DDA5-4664-99D6-3809D9CDF9C8}" srcOrd="0" destOrd="0" presId="urn:microsoft.com/office/officeart/2005/8/layout/arrow6"/>
    <dgm:cxn modelId="{5B7412E1-8E97-4F9A-83FC-8B77352BE370}" srcId="{2AB935F0-86C6-4B8C-996E-8CE8FC3CAC84}" destId="{7527A539-6DB8-40D6-8DE3-C08D5286A8EE}" srcOrd="1" destOrd="0" parTransId="{DA66E56F-0BD8-4156-B9C7-B7656F326FBA}" sibTransId="{F0F320AB-CD8A-44ED-9A07-00FA8C314104}"/>
    <dgm:cxn modelId="{F3824747-B620-4610-99C8-3CFB6E55A955}" type="presOf" srcId="{7527A539-6DB8-40D6-8DE3-C08D5286A8EE}" destId="{7AA578C8-5783-436B-B0C4-A54A4A3CFA95}" srcOrd="0" destOrd="0" presId="urn:microsoft.com/office/officeart/2005/8/layout/arrow6"/>
    <dgm:cxn modelId="{87818918-A1D8-494F-B7CD-97AD882175A6}" type="presOf" srcId="{2AB935F0-86C6-4B8C-996E-8CE8FC3CAC84}" destId="{F619B137-ED8E-4A47-A0D1-D388EB9C6AA4}" srcOrd="0" destOrd="0" presId="urn:microsoft.com/office/officeart/2005/8/layout/arrow6"/>
    <dgm:cxn modelId="{E77CDBAF-1712-4E59-901A-643806CFC6FF}" type="presParOf" srcId="{F619B137-ED8E-4A47-A0D1-D388EB9C6AA4}" destId="{8C830C25-A869-45F8-9EA3-66EE41BEA15E}" srcOrd="0" destOrd="0" presId="urn:microsoft.com/office/officeart/2005/8/layout/arrow6"/>
    <dgm:cxn modelId="{E9493B93-7AB3-4866-BF91-2BB831D5E430}" type="presParOf" srcId="{F619B137-ED8E-4A47-A0D1-D388EB9C6AA4}" destId="{480FC86A-DDA5-4664-99D6-3809D9CDF9C8}" srcOrd="1" destOrd="0" presId="urn:microsoft.com/office/officeart/2005/8/layout/arrow6"/>
    <dgm:cxn modelId="{35968280-A5F5-4E13-98EA-E5296615BDD6}" type="presParOf" srcId="{F619B137-ED8E-4A47-A0D1-D388EB9C6AA4}" destId="{7AA578C8-5783-436B-B0C4-A54A4A3CFA95}"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1E64C-F48C-4B9D-9F93-AC8E0CB1BEB5}">
      <dsp:nvSpPr>
        <dsp:cNvPr id="0" name=""/>
        <dsp:cNvSpPr/>
      </dsp:nvSpPr>
      <dsp:spPr>
        <a:xfrm>
          <a:off x="0" y="14708"/>
          <a:ext cx="6044773" cy="82368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kern="1200" dirty="0"/>
            <a:t>Cyber-dependent crime</a:t>
          </a:r>
        </a:p>
      </dsp:txBody>
      <dsp:txXfrm>
        <a:off x="40209" y="54917"/>
        <a:ext cx="5964355" cy="743262"/>
      </dsp:txXfrm>
    </dsp:sp>
    <dsp:sp modelId="{24377D8F-B627-4BA8-BACE-3AC1BC2017D1}">
      <dsp:nvSpPr>
        <dsp:cNvPr id="0" name=""/>
        <dsp:cNvSpPr/>
      </dsp:nvSpPr>
      <dsp:spPr>
        <a:xfrm>
          <a:off x="0" y="838388"/>
          <a:ext cx="6044773" cy="979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2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Directed at computers or other ICT.</a:t>
          </a:r>
        </a:p>
        <a:p>
          <a:pPr marL="228600" lvl="1" indent="-228600" algn="l" defTabSz="889000">
            <a:lnSpc>
              <a:spcPct val="90000"/>
            </a:lnSpc>
            <a:spcBef>
              <a:spcPct val="0"/>
            </a:spcBef>
            <a:spcAft>
              <a:spcPct val="20000"/>
            </a:spcAft>
            <a:buChar char="••"/>
          </a:pPr>
          <a:r>
            <a:rPr lang="en-GB" sz="2000" kern="1200" dirty="0"/>
            <a:t>Did not exist before computers.</a:t>
          </a:r>
        </a:p>
        <a:p>
          <a:pPr marL="228600" lvl="1" indent="-228600" algn="l" defTabSz="889000">
            <a:lnSpc>
              <a:spcPct val="90000"/>
            </a:lnSpc>
            <a:spcBef>
              <a:spcPct val="0"/>
            </a:spcBef>
            <a:spcAft>
              <a:spcPct val="20000"/>
            </a:spcAft>
            <a:buChar char="••"/>
          </a:pPr>
          <a:r>
            <a:rPr lang="en-GB" sz="2000" kern="1200" dirty="0"/>
            <a:t>E.g. computer intrusions, DDOS attacks.</a:t>
          </a:r>
        </a:p>
      </dsp:txBody>
      <dsp:txXfrm>
        <a:off x="0" y="838388"/>
        <a:ext cx="6044773" cy="979110"/>
      </dsp:txXfrm>
    </dsp:sp>
    <dsp:sp modelId="{ED9728E3-B8DB-4089-B4A4-29E54E110DE9}">
      <dsp:nvSpPr>
        <dsp:cNvPr id="0" name=""/>
        <dsp:cNvSpPr/>
      </dsp:nvSpPr>
      <dsp:spPr>
        <a:xfrm>
          <a:off x="0" y="1817499"/>
          <a:ext cx="6044773" cy="82368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kern="1200" dirty="0"/>
            <a:t>Cyber-enabled crime</a:t>
          </a:r>
        </a:p>
      </dsp:txBody>
      <dsp:txXfrm>
        <a:off x="40209" y="1857708"/>
        <a:ext cx="5964355" cy="743262"/>
      </dsp:txXfrm>
    </dsp:sp>
    <dsp:sp modelId="{3C54465F-A30B-424B-802A-49E8258BA5D3}">
      <dsp:nvSpPr>
        <dsp:cNvPr id="0" name=""/>
        <dsp:cNvSpPr/>
      </dsp:nvSpPr>
      <dsp:spPr>
        <a:xfrm>
          <a:off x="0" y="2641179"/>
          <a:ext cx="6044773" cy="933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22"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Increase in scale and/or reach via computers.</a:t>
          </a:r>
        </a:p>
        <a:p>
          <a:pPr marL="228600" lvl="1" indent="-228600" algn="l" defTabSz="889000">
            <a:lnSpc>
              <a:spcPct val="90000"/>
            </a:lnSpc>
            <a:spcBef>
              <a:spcPct val="0"/>
            </a:spcBef>
            <a:spcAft>
              <a:spcPct val="20000"/>
            </a:spcAft>
            <a:buChar char="••"/>
          </a:pPr>
          <a:r>
            <a:rPr lang="en-GB" sz="2000" kern="1200" dirty="0"/>
            <a:t>E.g. online fraud, identity theft or online child abuse.</a:t>
          </a:r>
        </a:p>
      </dsp:txBody>
      <dsp:txXfrm>
        <a:off x="0" y="2641179"/>
        <a:ext cx="6044773" cy="9335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B0DDF-592B-4EC8-A724-C6033DF54E55}">
      <dsp:nvSpPr>
        <dsp:cNvPr id="0" name=""/>
        <dsp:cNvSpPr/>
      </dsp:nvSpPr>
      <dsp:spPr>
        <a:xfrm rot="10800000">
          <a:off x="0" y="0"/>
          <a:ext cx="3745523" cy="1354666"/>
        </a:xfrm>
        <a:prstGeom prst="trapezoid">
          <a:avLst>
            <a:gd name="adj" fmla="val 46082"/>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Proceeds in fiat currency:</a:t>
          </a:r>
        </a:p>
        <a:p>
          <a:pPr lvl="0" algn="ctr" defTabSz="622300">
            <a:lnSpc>
              <a:spcPct val="90000"/>
            </a:lnSpc>
            <a:spcBef>
              <a:spcPct val="0"/>
            </a:spcBef>
            <a:spcAft>
              <a:spcPct val="35000"/>
            </a:spcAft>
          </a:pPr>
          <a:r>
            <a:rPr lang="en-US" sz="1400" kern="1200" dirty="0" smtClean="0"/>
            <a:t>Bank account takeovers</a:t>
          </a:r>
        </a:p>
        <a:p>
          <a:pPr lvl="0" algn="ctr" defTabSz="622300">
            <a:lnSpc>
              <a:spcPct val="90000"/>
            </a:lnSpc>
            <a:spcBef>
              <a:spcPct val="0"/>
            </a:spcBef>
            <a:spcAft>
              <a:spcPct val="35000"/>
            </a:spcAft>
          </a:pPr>
          <a:r>
            <a:rPr lang="en-US" sz="1400" kern="1200" dirty="0" smtClean="0"/>
            <a:t>Fraud, e.g. BEC</a:t>
          </a:r>
        </a:p>
        <a:p>
          <a:pPr lvl="0" algn="ctr" defTabSz="622300">
            <a:lnSpc>
              <a:spcPct val="90000"/>
            </a:lnSpc>
            <a:spcBef>
              <a:spcPct val="0"/>
            </a:spcBef>
            <a:spcAft>
              <a:spcPct val="35000"/>
            </a:spcAft>
          </a:pPr>
          <a:r>
            <a:rPr lang="en-US" sz="1400" kern="1200" dirty="0" smtClean="0"/>
            <a:t>SWIFT intrusions</a:t>
          </a:r>
        </a:p>
        <a:p>
          <a:pPr lvl="0" algn="ctr" defTabSz="622300">
            <a:lnSpc>
              <a:spcPct val="90000"/>
            </a:lnSpc>
            <a:spcBef>
              <a:spcPct val="0"/>
            </a:spcBef>
            <a:spcAft>
              <a:spcPct val="35000"/>
            </a:spcAft>
          </a:pPr>
          <a:r>
            <a:rPr lang="en-US" sz="1400" kern="1200" dirty="0" smtClean="0"/>
            <a:t>ATM hacks</a:t>
          </a:r>
          <a:endParaRPr lang="en-US" sz="1400" kern="1200" dirty="0"/>
        </a:p>
      </dsp:txBody>
      <dsp:txXfrm rot="-10800000">
        <a:off x="655466" y="0"/>
        <a:ext cx="2434589" cy="1354666"/>
      </dsp:txXfrm>
    </dsp:sp>
    <dsp:sp modelId="{6D892E46-67E6-418F-8D2F-6B7A870EB478}">
      <dsp:nvSpPr>
        <dsp:cNvPr id="0" name=""/>
        <dsp:cNvSpPr/>
      </dsp:nvSpPr>
      <dsp:spPr>
        <a:xfrm rot="10800000">
          <a:off x="624253" y="1354666"/>
          <a:ext cx="2497015" cy="1354666"/>
        </a:xfrm>
        <a:prstGeom prst="trapezoid">
          <a:avLst>
            <a:gd name="adj" fmla="val 46082"/>
          </a:avLst>
        </a:prstGeom>
        <a:solidFill>
          <a:schemeClr val="accent3">
            <a:shade val="50000"/>
            <a:hueOff val="-17729"/>
            <a:satOff val="28065"/>
            <a:lumOff val="188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Money laundering:</a:t>
          </a:r>
        </a:p>
        <a:p>
          <a:pPr lvl="0" algn="ctr" defTabSz="622300">
            <a:lnSpc>
              <a:spcPct val="90000"/>
            </a:lnSpc>
            <a:spcBef>
              <a:spcPct val="0"/>
            </a:spcBef>
            <a:spcAft>
              <a:spcPct val="35000"/>
            </a:spcAft>
          </a:pPr>
          <a:r>
            <a:rPr lang="en-US" sz="1400" kern="1200" dirty="0" smtClean="0"/>
            <a:t>Money mules</a:t>
          </a:r>
        </a:p>
        <a:p>
          <a:pPr lvl="0" algn="ctr" defTabSz="622300">
            <a:lnSpc>
              <a:spcPct val="90000"/>
            </a:lnSpc>
            <a:spcBef>
              <a:spcPct val="0"/>
            </a:spcBef>
            <a:spcAft>
              <a:spcPct val="35000"/>
            </a:spcAft>
          </a:pPr>
          <a:r>
            <a:rPr lang="en-US" sz="1400" kern="1200" dirty="0" smtClean="0"/>
            <a:t>Shell companies</a:t>
          </a:r>
        </a:p>
        <a:p>
          <a:pPr lvl="0" algn="ctr" defTabSz="622300">
            <a:lnSpc>
              <a:spcPct val="90000"/>
            </a:lnSpc>
            <a:spcBef>
              <a:spcPct val="0"/>
            </a:spcBef>
            <a:spcAft>
              <a:spcPct val="35000"/>
            </a:spcAft>
          </a:pPr>
          <a:r>
            <a:rPr lang="en-US" sz="1400" kern="1200" dirty="0" smtClean="0"/>
            <a:t>Money remitters</a:t>
          </a:r>
        </a:p>
        <a:p>
          <a:pPr lvl="0" algn="ctr" defTabSz="622300">
            <a:lnSpc>
              <a:spcPct val="90000"/>
            </a:lnSpc>
            <a:spcBef>
              <a:spcPct val="0"/>
            </a:spcBef>
            <a:spcAft>
              <a:spcPct val="35000"/>
            </a:spcAft>
          </a:pPr>
          <a:r>
            <a:rPr lang="en-US" sz="1400" kern="1200" dirty="0" smtClean="0"/>
            <a:t>Cash couriers</a:t>
          </a:r>
          <a:endParaRPr lang="en-US" sz="1400" kern="1200" dirty="0"/>
        </a:p>
      </dsp:txBody>
      <dsp:txXfrm rot="-10800000">
        <a:off x="1061231" y="1354666"/>
        <a:ext cx="1623059" cy="1354666"/>
      </dsp:txXfrm>
    </dsp:sp>
    <dsp:sp modelId="{3D190353-6FC9-4418-BDC9-D3C76BF4A536}">
      <dsp:nvSpPr>
        <dsp:cNvPr id="0" name=""/>
        <dsp:cNvSpPr/>
      </dsp:nvSpPr>
      <dsp:spPr>
        <a:xfrm rot="10800000">
          <a:off x="1248507" y="2709333"/>
          <a:ext cx="1248507" cy="1354666"/>
        </a:xfrm>
        <a:prstGeom prst="trapezoid">
          <a:avLst>
            <a:gd name="adj" fmla="val 50000"/>
          </a:avLst>
        </a:prstGeom>
        <a:solidFill>
          <a:schemeClr val="accent3">
            <a:shade val="50000"/>
            <a:hueOff val="-17729"/>
            <a:satOff val="28065"/>
            <a:lumOff val="188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Use</a:t>
          </a:r>
        </a:p>
      </dsp:txBody>
      <dsp:txXfrm rot="-10800000">
        <a:off x="1248507" y="2709333"/>
        <a:ext cx="1248507" cy="13546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B0DDF-592B-4EC8-A724-C6033DF54E55}">
      <dsp:nvSpPr>
        <dsp:cNvPr id="0" name=""/>
        <dsp:cNvSpPr/>
      </dsp:nvSpPr>
      <dsp:spPr>
        <a:xfrm rot="10800000">
          <a:off x="0" y="0"/>
          <a:ext cx="3745523" cy="1354666"/>
        </a:xfrm>
        <a:prstGeom prst="trapezoid">
          <a:avLst>
            <a:gd name="adj" fmla="val 46082"/>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Proceeds in digital currency:</a:t>
          </a:r>
        </a:p>
        <a:p>
          <a:pPr lvl="0" algn="ctr" defTabSz="622300">
            <a:lnSpc>
              <a:spcPct val="90000"/>
            </a:lnSpc>
            <a:spcBef>
              <a:spcPct val="0"/>
            </a:spcBef>
            <a:spcAft>
              <a:spcPct val="35000"/>
            </a:spcAft>
          </a:pPr>
          <a:r>
            <a:rPr lang="en-US" sz="1400" kern="1200" dirty="0" smtClean="0"/>
            <a:t>Cryptocurrency theft</a:t>
          </a:r>
        </a:p>
        <a:p>
          <a:pPr lvl="0" algn="ctr" defTabSz="622300">
            <a:lnSpc>
              <a:spcPct val="90000"/>
            </a:lnSpc>
            <a:spcBef>
              <a:spcPct val="0"/>
            </a:spcBef>
            <a:spcAft>
              <a:spcPct val="35000"/>
            </a:spcAft>
          </a:pPr>
          <a:r>
            <a:rPr lang="en-US" sz="1400" kern="1200" dirty="0" smtClean="0"/>
            <a:t>Crypto-jacking</a:t>
          </a:r>
        </a:p>
        <a:p>
          <a:pPr lvl="0" algn="ctr" defTabSz="622300">
            <a:lnSpc>
              <a:spcPct val="90000"/>
            </a:lnSpc>
            <a:spcBef>
              <a:spcPct val="0"/>
            </a:spcBef>
            <a:spcAft>
              <a:spcPct val="35000"/>
            </a:spcAft>
          </a:pPr>
          <a:r>
            <a:rPr lang="en-US" sz="1400" kern="1200" dirty="0" smtClean="0"/>
            <a:t>Cybercrime-as-a-service</a:t>
          </a:r>
          <a:endParaRPr lang="en-US" sz="1400" kern="1200" dirty="0"/>
        </a:p>
      </dsp:txBody>
      <dsp:txXfrm rot="-10800000">
        <a:off x="655466" y="0"/>
        <a:ext cx="2434589" cy="1354666"/>
      </dsp:txXfrm>
    </dsp:sp>
    <dsp:sp modelId="{6D892E46-67E6-418F-8D2F-6B7A870EB478}">
      <dsp:nvSpPr>
        <dsp:cNvPr id="0" name=""/>
        <dsp:cNvSpPr/>
      </dsp:nvSpPr>
      <dsp:spPr>
        <a:xfrm rot="10800000">
          <a:off x="624253" y="1354666"/>
          <a:ext cx="2497015" cy="1354666"/>
        </a:xfrm>
        <a:prstGeom prst="trapezoid">
          <a:avLst>
            <a:gd name="adj" fmla="val 46082"/>
          </a:avLst>
        </a:prstGeom>
        <a:solidFill>
          <a:schemeClr val="accent3">
            <a:shade val="50000"/>
            <a:hueOff val="-17729"/>
            <a:satOff val="28065"/>
            <a:lumOff val="188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Money laundering:</a:t>
          </a:r>
        </a:p>
        <a:p>
          <a:pPr lvl="0" algn="ctr" defTabSz="622300">
            <a:lnSpc>
              <a:spcPct val="90000"/>
            </a:lnSpc>
            <a:spcBef>
              <a:spcPct val="0"/>
            </a:spcBef>
            <a:spcAft>
              <a:spcPct val="35000"/>
            </a:spcAft>
          </a:pPr>
          <a:r>
            <a:rPr lang="en-US" sz="1400" kern="1200" dirty="0" smtClean="0"/>
            <a:t>Peel chains</a:t>
          </a:r>
        </a:p>
        <a:p>
          <a:pPr lvl="0" algn="ctr" defTabSz="622300">
            <a:lnSpc>
              <a:spcPct val="90000"/>
            </a:lnSpc>
            <a:spcBef>
              <a:spcPct val="0"/>
            </a:spcBef>
            <a:spcAft>
              <a:spcPct val="35000"/>
            </a:spcAft>
          </a:pPr>
          <a:r>
            <a:rPr lang="en-US" sz="1400" kern="1200" dirty="0" smtClean="0"/>
            <a:t>Mixers</a:t>
          </a:r>
        </a:p>
        <a:p>
          <a:pPr lvl="0" algn="ctr" defTabSz="622300">
            <a:lnSpc>
              <a:spcPct val="90000"/>
            </a:lnSpc>
            <a:spcBef>
              <a:spcPct val="0"/>
            </a:spcBef>
            <a:spcAft>
              <a:spcPct val="35000"/>
            </a:spcAft>
          </a:pPr>
          <a:r>
            <a:rPr lang="en-US" sz="1400" kern="1200" dirty="0" smtClean="0"/>
            <a:t>Chain-hopping</a:t>
          </a:r>
        </a:p>
        <a:p>
          <a:pPr lvl="0" algn="ctr" defTabSz="622300">
            <a:lnSpc>
              <a:spcPct val="90000"/>
            </a:lnSpc>
            <a:spcBef>
              <a:spcPct val="0"/>
            </a:spcBef>
            <a:spcAft>
              <a:spcPct val="35000"/>
            </a:spcAft>
          </a:pPr>
          <a:endParaRPr lang="en-US" sz="1400" kern="1200" dirty="0"/>
        </a:p>
      </dsp:txBody>
      <dsp:txXfrm rot="-10800000">
        <a:off x="1061231" y="1354666"/>
        <a:ext cx="1623059" cy="1354666"/>
      </dsp:txXfrm>
    </dsp:sp>
    <dsp:sp modelId="{3D190353-6FC9-4418-BDC9-D3C76BF4A536}">
      <dsp:nvSpPr>
        <dsp:cNvPr id="0" name=""/>
        <dsp:cNvSpPr/>
      </dsp:nvSpPr>
      <dsp:spPr>
        <a:xfrm rot="10800000">
          <a:off x="1248507" y="2709333"/>
          <a:ext cx="1248507" cy="1354666"/>
        </a:xfrm>
        <a:prstGeom prst="trapezoid">
          <a:avLst>
            <a:gd name="adj" fmla="val 50000"/>
          </a:avLst>
        </a:prstGeom>
        <a:solidFill>
          <a:schemeClr val="accent3">
            <a:shade val="50000"/>
            <a:hueOff val="-17729"/>
            <a:satOff val="28065"/>
            <a:lumOff val="188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Use</a:t>
          </a:r>
        </a:p>
      </dsp:txBody>
      <dsp:txXfrm rot="-10800000">
        <a:off x="1248507" y="2709333"/>
        <a:ext cx="1248507" cy="13546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8FF94-F18A-4E72-B591-A5C6813DDB90}">
      <dsp:nvSpPr>
        <dsp:cNvPr id="0" name=""/>
        <dsp:cNvSpPr/>
      </dsp:nvSpPr>
      <dsp:spPr>
        <a:xfrm>
          <a:off x="137159" y="340360"/>
          <a:ext cx="3383280" cy="3383279"/>
        </a:xfrm>
        <a:prstGeom prst="ellipse">
          <a:avLst/>
        </a:prstGeom>
        <a:solidFill>
          <a:schemeClr val="accent1">
            <a:shade val="80000"/>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en-US" sz="3300" kern="1200" dirty="0" smtClean="0"/>
            <a:t>Victim</a:t>
          </a:r>
          <a:endParaRPr lang="en-US" sz="3300" kern="1200" dirty="0"/>
        </a:p>
      </dsp:txBody>
      <dsp:txXfrm>
        <a:off x="609599" y="739321"/>
        <a:ext cx="1950720" cy="2585357"/>
      </dsp:txXfrm>
    </dsp:sp>
    <dsp:sp modelId="{A131AA94-80C6-4FEE-A4B3-268B41172DEC}">
      <dsp:nvSpPr>
        <dsp:cNvPr id="0" name=""/>
        <dsp:cNvSpPr/>
      </dsp:nvSpPr>
      <dsp:spPr>
        <a:xfrm>
          <a:off x="2575559" y="340360"/>
          <a:ext cx="3383280" cy="3383279"/>
        </a:xfrm>
        <a:prstGeom prst="ellipse">
          <a:avLst/>
        </a:prstGeom>
        <a:solidFill>
          <a:schemeClr val="accent1">
            <a:shade val="80000"/>
            <a:alpha val="50000"/>
            <a:hueOff val="-716939"/>
            <a:satOff val="-48384"/>
            <a:lumOff val="45116"/>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en-US" sz="3300" kern="1200" dirty="0" smtClean="0"/>
            <a:t>Unwitting facilitator</a:t>
          </a:r>
          <a:endParaRPr lang="en-US" sz="3300" kern="1200" dirty="0"/>
        </a:p>
      </dsp:txBody>
      <dsp:txXfrm>
        <a:off x="3535680" y="739321"/>
        <a:ext cx="1950720" cy="25853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30C25-A869-45F8-9EA3-66EE41BEA15E}">
      <dsp:nvSpPr>
        <dsp:cNvPr id="0" name=""/>
        <dsp:cNvSpPr/>
      </dsp:nvSpPr>
      <dsp:spPr>
        <a:xfrm>
          <a:off x="0" y="812799"/>
          <a:ext cx="6096000" cy="2438400"/>
        </a:xfrm>
        <a:prstGeom prst="leftRightRibbon">
          <a:avLst/>
        </a:prstGeom>
        <a:solidFill>
          <a:schemeClr val="accent4">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80FC86A-DDA5-4664-99D6-3809D9CDF9C8}">
      <dsp:nvSpPr>
        <dsp:cNvPr id="0" name=""/>
        <dsp:cNvSpPr/>
      </dsp:nvSpPr>
      <dsp:spPr>
        <a:xfrm>
          <a:off x="731520" y="1239519"/>
          <a:ext cx="2011680" cy="1194816"/>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03124" rIns="0" bIns="110490" numCol="1" spcCol="1270" anchor="ctr" anchorCtr="0">
          <a:noAutofit/>
        </a:bodyPr>
        <a:lstStyle/>
        <a:p>
          <a:pPr lvl="0" algn="ctr" defTabSz="1289050">
            <a:lnSpc>
              <a:spcPct val="90000"/>
            </a:lnSpc>
            <a:spcBef>
              <a:spcPct val="0"/>
            </a:spcBef>
            <a:spcAft>
              <a:spcPct val="35000"/>
            </a:spcAft>
          </a:pPr>
          <a:r>
            <a:rPr lang="en-US" sz="2900" kern="1200" dirty="0" smtClean="0"/>
            <a:t>Addressing the risk</a:t>
          </a:r>
          <a:endParaRPr lang="en-US" sz="2900" kern="1200" dirty="0"/>
        </a:p>
      </dsp:txBody>
      <dsp:txXfrm>
        <a:off x="731520" y="1239519"/>
        <a:ext cx="2011680" cy="1194816"/>
      </dsp:txXfrm>
    </dsp:sp>
    <dsp:sp modelId="{7AA578C8-5783-436B-B0C4-A54A4A3CFA95}">
      <dsp:nvSpPr>
        <dsp:cNvPr id="0" name=""/>
        <dsp:cNvSpPr/>
      </dsp:nvSpPr>
      <dsp:spPr>
        <a:xfrm>
          <a:off x="3048000" y="1629663"/>
          <a:ext cx="2377440" cy="1194816"/>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03124" rIns="0" bIns="110490" numCol="1" spcCol="1270" anchor="ctr" anchorCtr="0">
          <a:noAutofit/>
        </a:bodyPr>
        <a:lstStyle/>
        <a:p>
          <a:pPr lvl="0" algn="ctr" defTabSz="1289050">
            <a:lnSpc>
              <a:spcPct val="90000"/>
            </a:lnSpc>
            <a:spcBef>
              <a:spcPct val="0"/>
            </a:spcBef>
            <a:spcAft>
              <a:spcPct val="35000"/>
            </a:spcAft>
          </a:pPr>
          <a:r>
            <a:rPr lang="en-US" sz="2900" kern="1200" dirty="0" smtClean="0"/>
            <a:t>Ensuring enforcement</a:t>
          </a:r>
          <a:endParaRPr lang="en-US" sz="2900" kern="1200" dirty="0"/>
        </a:p>
      </dsp:txBody>
      <dsp:txXfrm>
        <a:off x="3048000" y="1629663"/>
        <a:ext cx="2377440" cy="11948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C0A257-B081-4972-B0CF-1F39F8714D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5D948091-2DCD-4509-A944-5FC3CAA09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B27F89-6F89-4D72-A243-A68B4122D611}" type="datetimeFigureOut">
              <a:rPr lang="en-AU" smtClean="0"/>
              <a:t>27/04/2022</a:t>
            </a:fld>
            <a:endParaRPr lang="en-AU"/>
          </a:p>
        </p:txBody>
      </p:sp>
      <p:sp>
        <p:nvSpPr>
          <p:cNvPr id="4" name="Footer Placeholder 3">
            <a:extLst>
              <a:ext uri="{FF2B5EF4-FFF2-40B4-BE49-F238E27FC236}">
                <a16:creationId xmlns:a16="http://schemas.microsoft.com/office/drawing/2014/main" id="{9BC56B26-2CBE-4E97-9F33-B336733FED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5337CD2B-E28A-4D49-A0FA-D516F93D72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8E5BEA-06EA-4996-A757-E0A11090F5C6}" type="slidenum">
              <a:rPr lang="en-AU" smtClean="0"/>
              <a:t>‹#›</a:t>
            </a:fld>
            <a:endParaRPr lang="en-AU"/>
          </a:p>
        </p:txBody>
      </p:sp>
    </p:spTree>
    <p:extLst>
      <p:ext uri="{BB962C8B-B14F-4D97-AF65-F5344CB8AC3E}">
        <p14:creationId xmlns:p14="http://schemas.microsoft.com/office/powerpoint/2010/main" val="2408613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51D79-A941-472A-B86F-4C1D5FA7235B}" type="datetimeFigureOut">
              <a:rPr lang="en-AU" smtClean="0"/>
              <a:t>27/04/2022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29E61-899D-4DEC-B2DA-C928176A27CF}" type="slidenum">
              <a:rPr lang="en-AU" smtClean="0"/>
              <a:t>‹#›</a:t>
            </a:fld>
            <a:endParaRPr lang="en-AU"/>
          </a:p>
        </p:txBody>
      </p:sp>
    </p:spTree>
    <p:extLst>
      <p:ext uri="{BB962C8B-B14F-4D97-AF65-F5344CB8AC3E}">
        <p14:creationId xmlns:p14="http://schemas.microsoft.com/office/powerpoint/2010/main" val="856005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93869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1">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425450" y="373063"/>
            <a:ext cx="6120000" cy="3960000"/>
          </a:xfrm>
        </p:spPr>
        <p:txBody>
          <a:bodyPr/>
          <a:lstStyle>
            <a:lvl1pPr>
              <a:lnSpc>
                <a:spcPct val="80000"/>
              </a:lnSpc>
              <a:spcBef>
                <a:spcPts val="0"/>
              </a:spcBef>
              <a:spcAft>
                <a:spcPts val="2835"/>
              </a:spcAft>
              <a:defRPr sz="6400" cap="all" baseline="0"/>
            </a:lvl1pPr>
            <a:lvl2pPr>
              <a:defRPr sz="1800">
                <a:solidFill>
                  <a:schemeClr val="accent1"/>
                </a:solidFill>
              </a:defRPr>
            </a:lvl2pPr>
          </a:lstStyle>
          <a:p>
            <a:pPr lvl="0"/>
            <a:r>
              <a:rPr lang="en-US"/>
              <a:t>Click to edit Master text styles</a:t>
            </a:r>
          </a:p>
          <a:p>
            <a:pPr lvl="1"/>
            <a:r>
              <a:rPr lang="en-US"/>
              <a:t>Second level</a:t>
            </a:r>
          </a:p>
        </p:txBody>
      </p:sp>
      <p:pic>
        <p:nvPicPr>
          <p:cNvPr id="11" name="Picture 10">
            <a:extLst>
              <a:ext uri="{FF2B5EF4-FFF2-40B4-BE49-F238E27FC236}">
                <a16:creationId xmlns:a16="http://schemas.microsoft.com/office/drawing/2014/main" id="{2ED46DD6-3FEF-4E8E-852D-6AB87C9AEE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0400" y="0"/>
            <a:ext cx="1736846" cy="5143500"/>
          </a:xfrm>
          <a:prstGeom prst="rect">
            <a:avLst/>
          </a:prstGeom>
        </p:spPr>
      </p:pic>
    </p:spTree>
    <p:extLst>
      <p:ext uri="{BB962C8B-B14F-4D97-AF65-F5344CB8AC3E}">
        <p14:creationId xmlns:p14="http://schemas.microsoft.com/office/powerpoint/2010/main" val="356856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copy">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76000"/>
          </a:xfrm>
        </p:spPr>
        <p:txBody>
          <a:bodyPr numCol="1" spcCol="180000">
            <a:noAutofit/>
          </a:bodyPr>
          <a:lstStyle>
            <a:lvl1pPr>
              <a:defRPr sz="1400">
                <a:solidFill>
                  <a:schemeClr val="accent1"/>
                </a:solidFill>
                <a:latin typeface="+mj-lt"/>
              </a:defRPr>
            </a:lvl1pPr>
            <a:lvl2pPr>
              <a:defRPr sz="1100"/>
            </a:lvl2pPr>
            <a:lvl3pPr marL="90000" indent="-90000">
              <a:defRPr sz="1100"/>
            </a:lvl3pPr>
            <a:lvl4pPr marL="180000" indent="-90000">
              <a:defRPr sz="1100"/>
            </a:lvl4pPr>
            <a:lvl5pPr marL="270000" indent="-9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D931932D-C811-4ADE-9CBC-C6F97F4734F5}"/>
              </a:ext>
            </a:extLst>
          </p:cNvPr>
          <p:cNvSpPr>
            <a:spLocks noGrp="1"/>
          </p:cNvSpPr>
          <p:nvPr>
            <p:ph type="body" sz="quarter" idx="13"/>
          </p:nvPr>
        </p:nvSpPr>
        <p:spPr>
          <a:xfrm>
            <a:off x="324000" y="324000"/>
            <a:ext cx="2520000" cy="3006725"/>
          </a:xfrm>
        </p:spPr>
        <p:txBody>
          <a:bodyPr/>
          <a:lstStyle>
            <a:lvl1pPr>
              <a:lnSpc>
                <a:spcPct val="80000"/>
              </a:lnSpc>
              <a:spcBef>
                <a:spcPts val="0"/>
              </a:spcBef>
              <a:spcAft>
                <a:spcPts val="1800"/>
              </a:spcAft>
              <a:defRPr sz="3600"/>
            </a:lvl1pPr>
            <a:lvl2pPr>
              <a:defRPr sz="1800">
                <a:solidFill>
                  <a:schemeClr val="tx1"/>
                </a:solidFill>
              </a:defRPr>
            </a:lvl2pPr>
            <a:lvl3pPr>
              <a:defRPr sz="3600"/>
            </a:lvl3pPr>
            <a:lvl4pPr>
              <a:defRPr sz="3600"/>
            </a:lvl4pPr>
            <a:lvl5pPr>
              <a:defRPr sz="36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0727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conten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40000"/>
          </a:xfrm>
        </p:spPr>
        <p:txBody>
          <a:bodyPr numCol="2" spcCol="180000">
            <a:noAutofit/>
          </a:bodyPr>
          <a:lstStyle>
            <a:lvl1pPr>
              <a:defRPr sz="800">
                <a:solidFill>
                  <a:schemeClr val="accent1"/>
                </a:solidFill>
                <a:latin typeface="+mj-lt"/>
              </a:defRPr>
            </a:lvl1pPr>
            <a:lvl2pPr>
              <a:defRPr sz="800"/>
            </a:lvl2pPr>
            <a:lvl3pPr marL="90000" indent="-90000">
              <a:defRPr sz="800"/>
            </a:lvl3pPr>
            <a:lvl4pPr marL="180000" indent="-90000">
              <a:defRPr sz="800"/>
            </a:lvl4pPr>
            <a:lvl5pPr marL="270000" indent="-90000">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4" name="Text Placeholder 3">
            <a:extLst>
              <a:ext uri="{FF2B5EF4-FFF2-40B4-BE49-F238E27FC236}">
                <a16:creationId xmlns:a16="http://schemas.microsoft.com/office/drawing/2014/main" id="{B8587F0A-3EF9-46A9-A8FF-9715CF092942}"/>
              </a:ext>
            </a:extLst>
          </p:cNvPr>
          <p:cNvSpPr>
            <a:spLocks noGrp="1"/>
          </p:cNvSpPr>
          <p:nvPr>
            <p:ph type="body" sz="quarter" idx="13"/>
          </p:nvPr>
        </p:nvSpPr>
        <p:spPr>
          <a:xfrm>
            <a:off x="323850" y="324000"/>
            <a:ext cx="2520000" cy="4140000"/>
          </a:xfrm>
        </p:spPr>
        <p:txBody>
          <a:bodyPr/>
          <a:lstStyle>
            <a:lvl1pPr>
              <a:lnSpc>
                <a:spcPct val="80000"/>
              </a:lnSpc>
              <a:defRPr sz="3600">
                <a:solidFill>
                  <a:schemeClr val="accent1"/>
                </a:solidFill>
              </a:defRPr>
            </a:lvl1pPr>
            <a:lvl2pPr>
              <a:spcAft>
                <a:spcPts val="1200"/>
              </a:spcAft>
              <a:defRPr sz="1800">
                <a:solidFill>
                  <a:schemeClr val="tx1"/>
                </a:solidFill>
              </a:defRPr>
            </a:lvl2pPr>
            <a:lvl3pPr>
              <a:buNone/>
              <a:defRPr/>
            </a:lvl3pPr>
            <a:lvl4pPr marL="179388" indent="-179388">
              <a:buFont typeface="Arial" panose="020B0604020202020204" pitchFamily="34" charset="0"/>
              <a:buChar char="•"/>
              <a:defRPr/>
            </a:lvl4pPr>
            <a:lvl5pPr marL="357188" indent="-179388">
              <a:buFont typeface="Times New Roman" panose="02020603050405020304" pitchFamily="18"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444000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smaller left, conten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40000"/>
          </a:xfrm>
        </p:spPr>
        <p:txBody>
          <a:bodyPr numCol="2" spcCol="180000">
            <a:noAutofit/>
          </a:bodyPr>
          <a:lstStyle>
            <a:lvl1pPr>
              <a:defRPr sz="800">
                <a:solidFill>
                  <a:schemeClr val="accent1"/>
                </a:solidFill>
                <a:latin typeface="+mj-lt"/>
              </a:defRPr>
            </a:lvl1pPr>
            <a:lvl2pPr>
              <a:defRPr sz="800"/>
            </a:lvl2pPr>
            <a:lvl3pPr marL="90000" indent="-90000">
              <a:defRPr sz="800"/>
            </a:lvl3pPr>
            <a:lvl4pPr marL="180000" indent="-90000">
              <a:defRPr sz="800"/>
            </a:lvl4pPr>
            <a:lvl5pPr marL="270000" indent="-90000">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4" name="Text Placeholder 3">
            <a:extLst>
              <a:ext uri="{FF2B5EF4-FFF2-40B4-BE49-F238E27FC236}">
                <a16:creationId xmlns:a16="http://schemas.microsoft.com/office/drawing/2014/main" id="{B8587F0A-3EF9-46A9-A8FF-9715CF092942}"/>
              </a:ext>
            </a:extLst>
          </p:cNvPr>
          <p:cNvSpPr>
            <a:spLocks noGrp="1"/>
          </p:cNvSpPr>
          <p:nvPr>
            <p:ph type="body" sz="quarter" idx="13"/>
          </p:nvPr>
        </p:nvSpPr>
        <p:spPr>
          <a:xfrm>
            <a:off x="323850" y="324000"/>
            <a:ext cx="2520000" cy="4140000"/>
          </a:xfrm>
        </p:spPr>
        <p:txBody>
          <a:bodyPr/>
          <a:lstStyle>
            <a:lvl1pPr>
              <a:lnSpc>
                <a:spcPct val="80000"/>
              </a:lnSpc>
              <a:defRPr sz="3600">
                <a:solidFill>
                  <a:schemeClr val="tx1"/>
                </a:solidFill>
              </a:defRPr>
            </a:lvl1pPr>
            <a:lvl2pPr>
              <a:spcAft>
                <a:spcPts val="1200"/>
              </a:spcAft>
              <a:defRPr sz="1800">
                <a:solidFill>
                  <a:schemeClr val="accent1"/>
                </a:solidFill>
              </a:defRPr>
            </a:lvl2pPr>
            <a:lvl3pPr>
              <a:buNone/>
              <a:defRPr sz="800"/>
            </a:lvl3pPr>
            <a:lvl4pPr marL="179388" indent="-179388">
              <a:buFont typeface="Arial" panose="020B0604020202020204" pitchFamily="34" charset="0"/>
              <a:buChar char="•"/>
              <a:defRPr sz="800"/>
            </a:lvl4pPr>
            <a:lvl5pPr marL="357188" indent="-179388">
              <a:buFont typeface="Times New Roman" panose="02020603050405020304" pitchFamily="18" charset="0"/>
              <a:buChar cha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899705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1" name="Text Placeholder 7">
            <a:extLst>
              <a:ext uri="{FF2B5EF4-FFF2-40B4-BE49-F238E27FC236}">
                <a16:creationId xmlns:a16="http://schemas.microsoft.com/office/drawing/2014/main" id="{94117324-6B4D-4511-9A09-354F37701177}"/>
              </a:ext>
            </a:extLst>
          </p:cNvPr>
          <p:cNvSpPr>
            <a:spLocks noGrp="1"/>
          </p:cNvSpPr>
          <p:nvPr>
            <p:ph type="body" sz="quarter" idx="13"/>
          </p:nvPr>
        </p:nvSpPr>
        <p:spPr>
          <a:xfrm>
            <a:off x="323850" y="324000"/>
            <a:ext cx="8459788" cy="1512887"/>
          </a:xfrm>
        </p:spPr>
        <p:txBody>
          <a:bodyPr/>
          <a:lstStyle>
            <a:lvl1pPr>
              <a:lnSpc>
                <a:spcPct val="80000"/>
              </a:lnSpc>
              <a:defRPr sz="3600">
                <a:solidFill>
                  <a:schemeClr val="accent1"/>
                </a:solidFill>
              </a:defRPr>
            </a:lvl1pPr>
            <a:lvl2pPr>
              <a:defRPr sz="1800"/>
            </a:lvl2pPr>
            <a:lvl3pPr>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04076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image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000" y="1800000"/>
            <a:ext cx="3600000" cy="27000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323850" y="324000"/>
            <a:ext cx="3600000" cy="1512887"/>
          </a:xfrm>
        </p:spPr>
        <p:txBody>
          <a:bodyPr/>
          <a:lstStyle>
            <a:lvl1pPr>
              <a:lnSpc>
                <a:spcPct val="80000"/>
              </a:lnSpc>
              <a:defRPr sz="3600">
                <a:solidFill>
                  <a:schemeClr val="accent1"/>
                </a:solidFill>
              </a:defRPr>
            </a:lvl1pPr>
            <a:lvl2pPr>
              <a:defRPr sz="1800"/>
            </a:lvl2pPr>
            <a:lvl3pPr>
              <a:buNone/>
              <a:defRPr/>
            </a:lvl3pPr>
          </a:lstStyle>
          <a:p>
            <a:pPr lvl="0"/>
            <a:r>
              <a:rPr lang="en-US"/>
              <a:t>Click to edit Master text styles</a:t>
            </a:r>
          </a:p>
          <a:p>
            <a:pPr lvl="1"/>
            <a:r>
              <a:rPr lang="en-US"/>
              <a:t>Second level</a:t>
            </a:r>
          </a:p>
        </p:txBody>
      </p:sp>
      <p:cxnSp>
        <p:nvCxnSpPr>
          <p:cNvPr id="12" name="Straight Connector 11">
            <a:extLst>
              <a:ext uri="{FF2B5EF4-FFF2-40B4-BE49-F238E27FC236}">
                <a16:creationId xmlns:a16="http://schemas.microsoft.com/office/drawing/2014/main" id="{AE17CBD4-5DAE-4848-BC50-36416D91C4AD}"/>
              </a:ext>
            </a:extLst>
          </p:cNvPr>
          <p:cNvCxnSpPr/>
          <p:nvPr userDrawn="1"/>
        </p:nvCxnSpPr>
        <p:spPr>
          <a:xfrm>
            <a:off x="4572000" y="324000"/>
            <a:ext cx="0" cy="410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5256000" y="323850"/>
            <a:ext cx="3528000" cy="4104000"/>
          </a:xfrm>
        </p:spPr>
        <p:txBody>
          <a:bodyPr/>
          <a:lstStyle/>
          <a:p>
            <a:r>
              <a:rPr lang="en-US"/>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5112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2309347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eft, tex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0150" y="1080000"/>
            <a:ext cx="3600000" cy="3347538"/>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5220000" y="324000"/>
            <a:ext cx="3600000" cy="1512887"/>
          </a:xfrm>
        </p:spPr>
        <p:txBody>
          <a:bodyPr/>
          <a:lstStyle>
            <a:lvl1pPr>
              <a:lnSpc>
                <a:spcPct val="80000"/>
              </a:lnSpc>
              <a:defRPr sz="3600">
                <a:solidFill>
                  <a:schemeClr val="tx1"/>
                </a:solidFill>
              </a:defRPr>
            </a:lvl1pPr>
            <a:lvl2pPr>
              <a:defRPr sz="1800">
                <a:solidFill>
                  <a:schemeClr val="accent1"/>
                </a:solidFill>
              </a:defRPr>
            </a:lvl2pPr>
            <a:lvl3pPr>
              <a:buNone/>
              <a:defRPr/>
            </a:lvl3pPr>
          </a:lstStyle>
          <a:p>
            <a:pPr lvl="0"/>
            <a:r>
              <a:rPr lang="en-US"/>
              <a:t>Click to edit Master text styles</a:t>
            </a:r>
          </a:p>
          <a:p>
            <a:pPr lvl="1"/>
            <a:r>
              <a:rPr lang="en-US"/>
              <a:t>Second level</a:t>
            </a:r>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cxnSp>
        <p:nvCxnSpPr>
          <p:cNvPr id="12" name="Straight Connector 11">
            <a:extLst>
              <a:ext uri="{FF2B5EF4-FFF2-40B4-BE49-F238E27FC236}">
                <a16:creationId xmlns:a16="http://schemas.microsoft.com/office/drawing/2014/main" id="{AE17CBD4-5DAE-4848-BC50-36416D91C4AD}"/>
              </a:ext>
            </a:extLst>
          </p:cNvPr>
          <p:cNvCxnSpPr/>
          <p:nvPr userDrawn="1"/>
        </p:nvCxnSpPr>
        <p:spPr>
          <a:xfrm>
            <a:off x="4572000" y="324000"/>
            <a:ext cx="0" cy="410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324000" y="323850"/>
            <a:ext cx="3528000" cy="4104000"/>
          </a:xfrm>
        </p:spPr>
        <p:txBody>
          <a:bodyPr/>
          <a:lstStyle/>
          <a:p>
            <a:r>
              <a:rPr lang="en-US"/>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396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300226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large image righ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3132000" y="323850"/>
            <a:ext cx="5652000" cy="4104000"/>
          </a:xfrm>
        </p:spPr>
        <p:txBody>
          <a:bodyPr/>
          <a:lstStyle/>
          <a:p>
            <a:r>
              <a:rPr lang="en-US"/>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2952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13" name="Text Placeholder 3">
            <a:extLst>
              <a:ext uri="{FF2B5EF4-FFF2-40B4-BE49-F238E27FC236}">
                <a16:creationId xmlns:a16="http://schemas.microsoft.com/office/drawing/2014/main" id="{86B4478A-1BDA-4472-A289-4B0C4E795994}"/>
              </a:ext>
            </a:extLst>
          </p:cNvPr>
          <p:cNvSpPr>
            <a:spLocks noGrp="1"/>
          </p:cNvSpPr>
          <p:nvPr>
            <p:ph type="body" sz="quarter" idx="13"/>
          </p:nvPr>
        </p:nvSpPr>
        <p:spPr>
          <a:xfrm>
            <a:off x="323850" y="324000"/>
            <a:ext cx="2160000" cy="4140000"/>
          </a:xfrm>
        </p:spPr>
        <p:txBody>
          <a:bodyPr/>
          <a:lstStyle>
            <a:lvl1pPr>
              <a:lnSpc>
                <a:spcPct val="80000"/>
              </a:lnSpc>
              <a:defRPr sz="3600">
                <a:solidFill>
                  <a:schemeClr val="tx1"/>
                </a:solidFill>
              </a:defRPr>
            </a:lvl1pPr>
            <a:lvl2pPr>
              <a:spcAft>
                <a:spcPts val="1200"/>
              </a:spcAft>
              <a:defRPr sz="1800">
                <a:solidFill>
                  <a:schemeClr val="accent1"/>
                </a:solidFill>
              </a:defRPr>
            </a:lvl2pPr>
            <a:lvl3pPr>
              <a:buNone/>
              <a:defRPr sz="800"/>
            </a:lvl3pPr>
            <a:lvl4pPr marL="179388" indent="-179388">
              <a:buFont typeface="Arial" panose="020B0604020202020204" pitchFamily="34" charset="0"/>
              <a:buChar char="•"/>
              <a:defRPr sz="800"/>
            </a:lvl4pPr>
            <a:lvl5pPr marL="357188" indent="-179388">
              <a:buFont typeface="Times New Roman" panose="02020603050405020304" pitchFamily="18" charset="0"/>
              <a:buChar cha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188945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Picture Placeholder 7">
            <a:extLst>
              <a:ext uri="{FF2B5EF4-FFF2-40B4-BE49-F238E27FC236}">
                <a16:creationId xmlns:a16="http://schemas.microsoft.com/office/drawing/2014/main" id="{73307DB3-CBE2-4A55-BE8E-C26CBADA0D74}"/>
              </a:ext>
            </a:extLst>
          </p:cNvPr>
          <p:cNvSpPr>
            <a:spLocks noGrp="1"/>
          </p:cNvSpPr>
          <p:nvPr>
            <p:ph type="pic" sz="quarter" idx="13"/>
          </p:nvPr>
        </p:nvSpPr>
        <p:spPr>
          <a:xfrm>
            <a:off x="323850" y="324000"/>
            <a:ext cx="8460000" cy="4104000"/>
          </a:xfrm>
        </p:spPr>
        <p:txBody>
          <a:bodyPr/>
          <a:lstStyle/>
          <a:p>
            <a:r>
              <a:rPr lang="en-US"/>
              <a:t>Click icon to add picture</a:t>
            </a:r>
            <a:endParaRPr lang="en-AU"/>
          </a:p>
        </p:txBody>
      </p:sp>
      <p:sp>
        <p:nvSpPr>
          <p:cNvPr id="9" name="Text Placeholder 15">
            <a:extLst>
              <a:ext uri="{FF2B5EF4-FFF2-40B4-BE49-F238E27FC236}">
                <a16:creationId xmlns:a16="http://schemas.microsoft.com/office/drawing/2014/main" id="{F005714D-B845-45B5-AB70-7040C7217277}"/>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3011687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Picture Placeholder 7">
            <a:extLst>
              <a:ext uri="{FF2B5EF4-FFF2-40B4-BE49-F238E27FC236}">
                <a16:creationId xmlns:a16="http://schemas.microsoft.com/office/drawing/2014/main" id="{73307DB3-CBE2-4A55-BE8E-C26CBADA0D74}"/>
              </a:ext>
            </a:extLst>
          </p:cNvPr>
          <p:cNvSpPr>
            <a:spLocks noGrp="1"/>
          </p:cNvSpPr>
          <p:nvPr>
            <p:ph type="pic" sz="quarter" idx="13"/>
          </p:nvPr>
        </p:nvSpPr>
        <p:spPr>
          <a:xfrm>
            <a:off x="323850" y="324000"/>
            <a:ext cx="4104000" cy="4104000"/>
          </a:xfrm>
        </p:spPr>
        <p:txBody>
          <a:bodyPr/>
          <a:lstStyle/>
          <a:p>
            <a:r>
              <a:rPr lang="en-US"/>
              <a:t>Click icon to add picture</a:t>
            </a:r>
            <a:endParaRPr lang="en-AU"/>
          </a:p>
        </p:txBody>
      </p:sp>
      <p:sp>
        <p:nvSpPr>
          <p:cNvPr id="9" name="Text Placeholder 15">
            <a:extLst>
              <a:ext uri="{FF2B5EF4-FFF2-40B4-BE49-F238E27FC236}">
                <a16:creationId xmlns:a16="http://schemas.microsoft.com/office/drawing/2014/main" id="{5CD301A0-52A4-469E-ACAD-84A14A2181F2}"/>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10" name="Picture Placeholder 7">
            <a:extLst>
              <a:ext uri="{FF2B5EF4-FFF2-40B4-BE49-F238E27FC236}">
                <a16:creationId xmlns:a16="http://schemas.microsoft.com/office/drawing/2014/main" id="{46B417A0-A601-4DF8-833D-2F1065E5A80D}"/>
              </a:ext>
            </a:extLst>
          </p:cNvPr>
          <p:cNvSpPr>
            <a:spLocks noGrp="1"/>
          </p:cNvSpPr>
          <p:nvPr>
            <p:ph type="pic" sz="quarter" idx="16"/>
          </p:nvPr>
        </p:nvSpPr>
        <p:spPr>
          <a:xfrm>
            <a:off x="4680000" y="324000"/>
            <a:ext cx="4104000" cy="4104000"/>
          </a:xfrm>
        </p:spPr>
        <p:txBody>
          <a:bodyPr/>
          <a:lstStyle/>
          <a:p>
            <a:r>
              <a:rPr lang="en-US"/>
              <a:t>Click icon to add picture</a:t>
            </a:r>
            <a:endParaRPr lang="en-AU"/>
          </a:p>
        </p:txBody>
      </p:sp>
      <p:sp>
        <p:nvSpPr>
          <p:cNvPr id="11" name="Text Placeholder 15">
            <a:extLst>
              <a:ext uri="{FF2B5EF4-FFF2-40B4-BE49-F238E27FC236}">
                <a16:creationId xmlns:a16="http://schemas.microsoft.com/office/drawing/2014/main" id="{C8112A07-2578-4C64-9E60-0E0913ABA16B}"/>
              </a:ext>
            </a:extLst>
          </p:cNvPr>
          <p:cNvSpPr>
            <a:spLocks noGrp="1"/>
          </p:cNvSpPr>
          <p:nvPr>
            <p:ph type="body" sz="quarter" idx="17" hasCustomPrompt="1"/>
          </p:nvPr>
        </p:nvSpPr>
        <p:spPr>
          <a:xfrm>
            <a:off x="4536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2248986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staggered imag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Picture Placeholder 7">
            <a:extLst>
              <a:ext uri="{FF2B5EF4-FFF2-40B4-BE49-F238E27FC236}">
                <a16:creationId xmlns:a16="http://schemas.microsoft.com/office/drawing/2014/main" id="{73307DB3-CBE2-4A55-BE8E-C26CBADA0D74}"/>
              </a:ext>
            </a:extLst>
          </p:cNvPr>
          <p:cNvSpPr>
            <a:spLocks noGrp="1"/>
          </p:cNvSpPr>
          <p:nvPr>
            <p:ph type="pic" sz="quarter" idx="13"/>
          </p:nvPr>
        </p:nvSpPr>
        <p:spPr>
          <a:xfrm>
            <a:off x="323850" y="324000"/>
            <a:ext cx="3528000" cy="4104000"/>
          </a:xfrm>
        </p:spPr>
        <p:txBody>
          <a:bodyPr/>
          <a:lstStyle/>
          <a:p>
            <a:r>
              <a:rPr lang="en-US"/>
              <a:t>Click icon to add picture</a:t>
            </a:r>
            <a:endParaRPr lang="en-AU"/>
          </a:p>
        </p:txBody>
      </p:sp>
      <p:sp>
        <p:nvSpPr>
          <p:cNvPr id="9" name="Text Placeholder 15">
            <a:extLst>
              <a:ext uri="{FF2B5EF4-FFF2-40B4-BE49-F238E27FC236}">
                <a16:creationId xmlns:a16="http://schemas.microsoft.com/office/drawing/2014/main" id="{5CD301A0-52A4-469E-ACAD-84A14A2181F2}"/>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10" name="Picture Placeholder 7">
            <a:extLst>
              <a:ext uri="{FF2B5EF4-FFF2-40B4-BE49-F238E27FC236}">
                <a16:creationId xmlns:a16="http://schemas.microsoft.com/office/drawing/2014/main" id="{46B417A0-A601-4DF8-833D-2F1065E5A80D}"/>
              </a:ext>
            </a:extLst>
          </p:cNvPr>
          <p:cNvSpPr>
            <a:spLocks noGrp="1"/>
          </p:cNvSpPr>
          <p:nvPr>
            <p:ph type="pic" sz="quarter" idx="16"/>
          </p:nvPr>
        </p:nvSpPr>
        <p:spPr>
          <a:xfrm>
            <a:off x="4572000" y="324000"/>
            <a:ext cx="3528000" cy="2304000"/>
          </a:xfrm>
        </p:spPr>
        <p:txBody>
          <a:bodyPr/>
          <a:lstStyle/>
          <a:p>
            <a:r>
              <a:rPr lang="en-US"/>
              <a:t>Click icon to add picture</a:t>
            </a:r>
            <a:endParaRPr lang="en-AU"/>
          </a:p>
        </p:txBody>
      </p:sp>
      <p:sp>
        <p:nvSpPr>
          <p:cNvPr id="11" name="Text Placeholder 15">
            <a:extLst>
              <a:ext uri="{FF2B5EF4-FFF2-40B4-BE49-F238E27FC236}">
                <a16:creationId xmlns:a16="http://schemas.microsoft.com/office/drawing/2014/main" id="{C8112A07-2578-4C64-9E60-0E0913ABA16B}"/>
              </a:ext>
            </a:extLst>
          </p:cNvPr>
          <p:cNvSpPr>
            <a:spLocks noGrp="1"/>
          </p:cNvSpPr>
          <p:nvPr>
            <p:ph type="body" sz="quarter" idx="17" hasCustomPrompt="1"/>
          </p:nvPr>
        </p:nvSpPr>
        <p:spPr>
          <a:xfrm>
            <a:off x="4428000" y="324000"/>
            <a:ext cx="108000" cy="2304000"/>
          </a:xfrm>
        </p:spPr>
        <p:txBody>
          <a:bodyPr vert="vert270" anchor="t"/>
          <a:lstStyle>
            <a:lvl1pPr>
              <a:defRPr sz="600">
                <a:solidFill>
                  <a:schemeClr val="tx1"/>
                </a:solidFill>
                <a:latin typeface="+mn-lt"/>
              </a:defRPr>
            </a:lvl1pPr>
          </a:lstStyle>
          <a:p>
            <a:pPr lvl="0"/>
            <a:r>
              <a:rPr lang="en-US" dirty="0"/>
              <a:t>Image credit here</a:t>
            </a:r>
          </a:p>
        </p:txBody>
      </p:sp>
      <p:sp>
        <p:nvSpPr>
          <p:cNvPr id="12" name="Picture Placeholder 7">
            <a:extLst>
              <a:ext uri="{FF2B5EF4-FFF2-40B4-BE49-F238E27FC236}">
                <a16:creationId xmlns:a16="http://schemas.microsoft.com/office/drawing/2014/main" id="{55C4169D-51A2-418E-95CB-AE67319994E9}"/>
              </a:ext>
            </a:extLst>
          </p:cNvPr>
          <p:cNvSpPr>
            <a:spLocks noGrp="1"/>
          </p:cNvSpPr>
          <p:nvPr>
            <p:ph type="pic" sz="quarter" idx="18"/>
          </p:nvPr>
        </p:nvSpPr>
        <p:spPr>
          <a:xfrm>
            <a:off x="6660000" y="2916000"/>
            <a:ext cx="2124000" cy="1476000"/>
          </a:xfrm>
        </p:spPr>
        <p:txBody>
          <a:bodyPr/>
          <a:lstStyle/>
          <a:p>
            <a:r>
              <a:rPr lang="en-US"/>
              <a:t>Click icon to add picture</a:t>
            </a:r>
            <a:endParaRPr lang="en-AU"/>
          </a:p>
        </p:txBody>
      </p:sp>
      <p:sp>
        <p:nvSpPr>
          <p:cNvPr id="13" name="Text Placeholder 15">
            <a:extLst>
              <a:ext uri="{FF2B5EF4-FFF2-40B4-BE49-F238E27FC236}">
                <a16:creationId xmlns:a16="http://schemas.microsoft.com/office/drawing/2014/main" id="{651BCC0A-46D4-42B0-987C-A33E38A571C3}"/>
              </a:ext>
            </a:extLst>
          </p:cNvPr>
          <p:cNvSpPr>
            <a:spLocks noGrp="1"/>
          </p:cNvSpPr>
          <p:nvPr>
            <p:ph type="body" sz="quarter" idx="19" hasCustomPrompt="1"/>
          </p:nvPr>
        </p:nvSpPr>
        <p:spPr>
          <a:xfrm>
            <a:off x="6523767" y="2916000"/>
            <a:ext cx="108000" cy="1476000"/>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179250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1295999" y="373063"/>
            <a:ext cx="7523999" cy="3274027"/>
          </a:xfrm>
        </p:spPr>
        <p:txBody>
          <a:bodyPr/>
          <a:lstStyle>
            <a:lvl1pPr>
              <a:lnSpc>
                <a:spcPct val="80000"/>
              </a:lnSpc>
              <a:spcBef>
                <a:spcPts val="0"/>
              </a:spcBef>
              <a:spcAft>
                <a:spcPts val="2835"/>
              </a:spcAft>
              <a:defRPr sz="6400" cap="all" baseline="0">
                <a:solidFill>
                  <a:schemeClr val="tx1"/>
                </a:solidFill>
              </a:defRPr>
            </a:lvl1pPr>
            <a:lvl2pPr>
              <a:defRPr sz="1800">
                <a:solidFill>
                  <a:schemeClr val="accent1"/>
                </a:solidFill>
              </a:defRPr>
            </a:lvl2pPr>
          </a:lstStyle>
          <a:p>
            <a:pPr lvl="0"/>
            <a:r>
              <a:rPr lang="en-US"/>
              <a:t>Click to edit Master text styles</a:t>
            </a:r>
          </a:p>
          <a:p>
            <a:pPr lvl="1"/>
            <a:r>
              <a:rPr lang="en-US"/>
              <a:t>Second level</a:t>
            </a:r>
          </a:p>
        </p:txBody>
      </p:sp>
      <p:sp>
        <p:nvSpPr>
          <p:cNvPr id="3" name="Picture Placeholder 2">
            <a:extLst>
              <a:ext uri="{FF2B5EF4-FFF2-40B4-BE49-F238E27FC236}">
                <a16:creationId xmlns:a16="http://schemas.microsoft.com/office/drawing/2014/main" id="{B46A049C-4F69-43AF-8C8B-0B56DA46CD4A}"/>
              </a:ext>
            </a:extLst>
          </p:cNvPr>
          <p:cNvSpPr>
            <a:spLocks noGrp="1"/>
          </p:cNvSpPr>
          <p:nvPr>
            <p:ph type="pic" sz="quarter" idx="14"/>
          </p:nvPr>
        </p:nvSpPr>
        <p:spPr>
          <a:xfrm>
            <a:off x="4571999" y="2196000"/>
            <a:ext cx="4248000" cy="2592000"/>
          </a:xfrm>
        </p:spPr>
        <p:txBody>
          <a:bodyPr/>
          <a:lstStyle/>
          <a:p>
            <a:r>
              <a:rPr lang="en-US"/>
              <a:t>Click icon to add picture</a:t>
            </a:r>
            <a:endParaRPr lang="en-AU"/>
          </a:p>
        </p:txBody>
      </p:sp>
      <p:pic>
        <p:nvPicPr>
          <p:cNvPr id="4" name="Picture 3">
            <a:extLst>
              <a:ext uri="{FF2B5EF4-FFF2-40B4-BE49-F238E27FC236}">
                <a16:creationId xmlns:a16="http://schemas.microsoft.com/office/drawing/2014/main" id="{6BC2CD92-94A0-4183-91AF-1A31B8F162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536" y="0"/>
            <a:ext cx="1736846" cy="5143500"/>
          </a:xfrm>
          <a:prstGeom prst="rect">
            <a:avLst/>
          </a:prstGeom>
        </p:spPr>
      </p:pic>
    </p:spTree>
    <p:extLst>
      <p:ext uri="{BB962C8B-B14F-4D97-AF65-F5344CB8AC3E}">
        <p14:creationId xmlns:p14="http://schemas.microsoft.com/office/powerpoint/2010/main" val="4904610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5472000" y="323999"/>
            <a:ext cx="3312000" cy="1980000"/>
          </a:xfrm>
        </p:spPr>
        <p:txBody>
          <a:bodyPr/>
          <a:lstStyle>
            <a:lvl1pPr>
              <a:lnSpc>
                <a:spcPct val="80000"/>
              </a:lnSpc>
              <a:defRPr sz="2000">
                <a:solidFill>
                  <a:schemeClr val="tx1"/>
                </a:solidFill>
              </a:defRPr>
            </a:lvl1pPr>
            <a:lvl2pPr>
              <a:defRPr sz="2000">
                <a:solidFill>
                  <a:schemeClr val="accent1"/>
                </a:solidFill>
              </a:defRPr>
            </a:lvl2pPr>
            <a:lvl3pPr>
              <a:buNone/>
              <a:defRPr/>
            </a:lvl3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324000" y="323850"/>
            <a:ext cx="4104000" cy="4104000"/>
          </a:xfrm>
        </p:spPr>
        <p:txBody>
          <a:bodyPr/>
          <a:lstStyle/>
          <a:p>
            <a:r>
              <a:rPr lang="en-US"/>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4" name="Text Placeholder 3">
            <a:extLst>
              <a:ext uri="{FF2B5EF4-FFF2-40B4-BE49-F238E27FC236}">
                <a16:creationId xmlns:a16="http://schemas.microsoft.com/office/drawing/2014/main" id="{2718C956-62EE-4375-80BD-F88AA733C3D8}"/>
              </a:ext>
            </a:extLst>
          </p:cNvPr>
          <p:cNvSpPr>
            <a:spLocks noGrp="1"/>
          </p:cNvSpPr>
          <p:nvPr>
            <p:ph type="body" sz="quarter" idx="16"/>
          </p:nvPr>
        </p:nvSpPr>
        <p:spPr>
          <a:xfrm>
            <a:off x="5472000" y="3024000"/>
            <a:ext cx="3311525" cy="1511214"/>
          </a:xfrm>
        </p:spPr>
        <p:txBody>
          <a:bodyPr/>
          <a:lstStyle>
            <a:lvl1pPr>
              <a:spcAft>
                <a:spcPts val="0"/>
              </a:spcAft>
              <a:defRPr sz="900">
                <a:solidFill>
                  <a:schemeClr val="tx1"/>
                </a:solidFill>
              </a:defRPr>
            </a:lvl1pPr>
            <a:lvl2pPr>
              <a:spcAft>
                <a:spcPts val="0"/>
              </a:spcAft>
              <a:defRPr sz="900">
                <a:solidFill>
                  <a:schemeClr val="tx1"/>
                </a:solidFill>
              </a:defRPr>
            </a:lvl2pPr>
            <a:lvl3pPr>
              <a:defRPr sz="900"/>
            </a:lvl3pPr>
            <a:lvl4pPr>
              <a:defRPr sz="900"/>
            </a:lvl4pPr>
            <a:lvl5pPr>
              <a:defRPr sz="9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0450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old quote">
    <p:bg>
      <p:bgPr>
        <a:solidFill>
          <a:schemeClr val="accent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2664000" y="323999"/>
            <a:ext cx="4770000" cy="2880000"/>
          </a:xfrm>
        </p:spPr>
        <p:txBody>
          <a:bodyPr/>
          <a:lstStyle>
            <a:lvl1pPr>
              <a:lnSpc>
                <a:spcPct val="80000"/>
              </a:lnSpc>
              <a:defRPr sz="2800">
                <a:solidFill>
                  <a:schemeClr val="tx1"/>
                </a:solidFill>
              </a:defRPr>
            </a:lvl1pPr>
            <a:lvl2pPr>
              <a:defRPr sz="2000">
                <a:solidFill>
                  <a:schemeClr val="accent1"/>
                </a:solidFill>
              </a:defRPr>
            </a:lvl2pPr>
            <a:lvl3pPr>
              <a:buNone/>
              <a:defRPr/>
            </a:lvl3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4" name="Text Placeholder 3">
            <a:extLst>
              <a:ext uri="{FF2B5EF4-FFF2-40B4-BE49-F238E27FC236}">
                <a16:creationId xmlns:a16="http://schemas.microsoft.com/office/drawing/2014/main" id="{2718C956-62EE-4375-80BD-F88AA733C3D8}"/>
              </a:ext>
            </a:extLst>
          </p:cNvPr>
          <p:cNvSpPr>
            <a:spLocks noGrp="1"/>
          </p:cNvSpPr>
          <p:nvPr>
            <p:ph type="body" sz="quarter" idx="16"/>
          </p:nvPr>
        </p:nvSpPr>
        <p:spPr>
          <a:xfrm>
            <a:off x="2664000" y="3024000"/>
            <a:ext cx="3311525" cy="1511214"/>
          </a:xfrm>
        </p:spPr>
        <p:txBody>
          <a:bodyPr/>
          <a:lstStyle>
            <a:lvl1pPr>
              <a:spcAft>
                <a:spcPts val="0"/>
              </a:spcAft>
              <a:defRPr sz="900">
                <a:solidFill>
                  <a:schemeClr val="tx1"/>
                </a:solidFill>
              </a:defRPr>
            </a:lvl1pPr>
            <a:lvl2pPr>
              <a:spcAft>
                <a:spcPts val="0"/>
              </a:spcAft>
              <a:defRPr sz="900">
                <a:solidFill>
                  <a:schemeClr val="tx1"/>
                </a:solidFill>
              </a:defRPr>
            </a:lvl2pPr>
            <a:lvl3pPr>
              <a:defRPr sz="900"/>
            </a:lvl3pPr>
            <a:lvl4pPr>
              <a:defRPr sz="900"/>
            </a:lvl4pPr>
            <a:lvl5pPr>
              <a:defRPr sz="900"/>
            </a:lvl5pPr>
          </a:lstStyle>
          <a:p>
            <a:pPr lvl="0"/>
            <a:r>
              <a:rPr lang="en-US"/>
              <a:t>Click to edit Master text styles</a:t>
            </a:r>
          </a:p>
          <a:p>
            <a:pPr lvl="1"/>
            <a:r>
              <a:rPr lang="en-US"/>
              <a:t>Second level</a:t>
            </a:r>
          </a:p>
        </p:txBody>
      </p:sp>
      <p:pic>
        <p:nvPicPr>
          <p:cNvPr id="15" name="Picture 14">
            <a:extLst>
              <a:ext uri="{FF2B5EF4-FFF2-40B4-BE49-F238E27FC236}">
                <a16:creationId xmlns:a16="http://schemas.microsoft.com/office/drawing/2014/main" id="{5CCBDA75-3AB1-4C8B-B29D-537B8B1FA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208601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quote">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540000" y="323999"/>
            <a:ext cx="4770000" cy="2880000"/>
          </a:xfrm>
        </p:spPr>
        <p:txBody>
          <a:bodyPr/>
          <a:lstStyle>
            <a:lvl1pPr>
              <a:lnSpc>
                <a:spcPct val="80000"/>
              </a:lnSpc>
              <a:defRPr sz="2800">
                <a:solidFill>
                  <a:schemeClr val="tx1"/>
                </a:solidFill>
              </a:defRPr>
            </a:lvl1pPr>
            <a:lvl2pPr>
              <a:defRPr sz="2000">
                <a:solidFill>
                  <a:schemeClr val="accent1"/>
                </a:solidFill>
              </a:defRPr>
            </a:lvl2pPr>
            <a:lvl3pPr>
              <a:buNone/>
              <a:defRPr/>
            </a:lvl3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4" name="Text Placeholder 3">
            <a:extLst>
              <a:ext uri="{FF2B5EF4-FFF2-40B4-BE49-F238E27FC236}">
                <a16:creationId xmlns:a16="http://schemas.microsoft.com/office/drawing/2014/main" id="{2718C956-62EE-4375-80BD-F88AA733C3D8}"/>
              </a:ext>
            </a:extLst>
          </p:cNvPr>
          <p:cNvSpPr>
            <a:spLocks noGrp="1"/>
          </p:cNvSpPr>
          <p:nvPr>
            <p:ph type="body" sz="quarter" idx="16"/>
          </p:nvPr>
        </p:nvSpPr>
        <p:spPr>
          <a:xfrm>
            <a:off x="540000" y="3024000"/>
            <a:ext cx="3311525" cy="1511214"/>
          </a:xfrm>
        </p:spPr>
        <p:txBody>
          <a:bodyPr/>
          <a:lstStyle>
            <a:lvl1pPr>
              <a:spcAft>
                <a:spcPts val="0"/>
              </a:spcAft>
              <a:defRPr sz="900">
                <a:solidFill>
                  <a:schemeClr val="tx1"/>
                </a:solidFill>
              </a:defRPr>
            </a:lvl1pPr>
            <a:lvl2pPr>
              <a:spcAft>
                <a:spcPts val="0"/>
              </a:spcAft>
              <a:defRPr sz="900">
                <a:solidFill>
                  <a:schemeClr val="tx1"/>
                </a:solidFill>
              </a:defRPr>
            </a:lvl2pPr>
            <a:lvl3pPr>
              <a:defRPr sz="900"/>
            </a:lvl3pPr>
            <a:lvl4pPr>
              <a:defRPr sz="900"/>
            </a:lvl4pPr>
            <a:lvl5pPr>
              <a:defRPr sz="9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373611"/>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4000" y="1260000"/>
            <a:ext cx="3960000" cy="32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24000" y="1260000"/>
            <a:ext cx="3960000" cy="32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ANU SCHOOL OF LAW   |   PRESENTATION NAME GOES HERE</a:t>
            </a:r>
            <a:endParaRPr lang="en-AU"/>
          </a:p>
        </p:txBody>
      </p:sp>
      <p:sp>
        <p:nvSpPr>
          <p:cNvPr id="7" name="Slide Number Placeholder 6"/>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8" name="Date Placeholder 10">
            <a:extLst>
              <a:ext uri="{FF2B5EF4-FFF2-40B4-BE49-F238E27FC236}">
                <a16:creationId xmlns:a16="http://schemas.microsoft.com/office/drawing/2014/main" id="{CA85DCDF-C5A3-43A1-9E40-308CB7A5F96D}"/>
              </a:ext>
            </a:extLst>
          </p:cNvPr>
          <p:cNvSpPr>
            <a:spLocks noGrp="1"/>
          </p:cNvSpPr>
          <p:nvPr>
            <p:ph type="dt" sz="half" idx="13"/>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1" name="Text Placeholder 7">
            <a:extLst>
              <a:ext uri="{FF2B5EF4-FFF2-40B4-BE49-F238E27FC236}">
                <a16:creationId xmlns:a16="http://schemas.microsoft.com/office/drawing/2014/main" id="{0CF810F9-EC51-4622-9468-3349A7AFA499}"/>
              </a:ext>
            </a:extLst>
          </p:cNvPr>
          <p:cNvSpPr>
            <a:spLocks noGrp="1"/>
          </p:cNvSpPr>
          <p:nvPr>
            <p:ph type="body" sz="quarter" idx="14"/>
          </p:nvPr>
        </p:nvSpPr>
        <p:spPr>
          <a:xfrm>
            <a:off x="323850" y="324001"/>
            <a:ext cx="8459788" cy="936000"/>
          </a:xfrm>
        </p:spPr>
        <p:txBody>
          <a:bodyPr/>
          <a:lstStyle>
            <a:lvl1pPr>
              <a:lnSpc>
                <a:spcPct val="80000"/>
              </a:lnSpc>
              <a:defRPr sz="3600">
                <a:solidFill>
                  <a:schemeClr val="accent1"/>
                </a:solidFill>
              </a:defRPr>
            </a:lvl1pPr>
            <a:lvl2pPr>
              <a:defRPr sz="1800"/>
            </a:lvl2pPr>
            <a:lvl3pPr>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6379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4000" y="1260872"/>
            <a:ext cx="3960000" cy="540000"/>
          </a:xfrm>
        </p:spPr>
        <p:txBody>
          <a:bodyPr anchor="ctr">
            <a:normAutofit/>
          </a:bodyPr>
          <a:lstStyle>
            <a:lvl1pPr marL="0" indent="0">
              <a:buNone/>
              <a:defRPr sz="1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24000" y="1800000"/>
            <a:ext cx="3960000" cy="2700000"/>
          </a:xfrm>
        </p:spPr>
        <p:txBody>
          <a:bodyPr>
            <a:normAutofit/>
          </a:bodyPr>
          <a:lstStyle>
            <a:lvl1pPr>
              <a:defRPr sz="12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4000" y="1260872"/>
            <a:ext cx="3960000" cy="540000"/>
          </a:xfrm>
        </p:spPr>
        <p:txBody>
          <a:bodyPr anchor="ctr">
            <a:normAutofit/>
          </a:bodyPr>
          <a:lstStyle>
            <a:lvl1pPr marL="0" indent="0">
              <a:buNone/>
              <a:defRPr sz="1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24000" y="1800000"/>
            <a:ext cx="3960000" cy="2700000"/>
          </a:xfrm>
        </p:spPr>
        <p:txBody>
          <a:bodyPr>
            <a:normAutofit/>
          </a:bodyPr>
          <a:lstStyle>
            <a:lvl1pPr>
              <a:defRPr sz="12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ANU SCHOOL OF LAW   |   PRESENTATION NAME GOES HERE</a:t>
            </a:r>
            <a:endParaRPr lang="en-AU"/>
          </a:p>
        </p:txBody>
      </p:sp>
      <p:sp>
        <p:nvSpPr>
          <p:cNvPr id="9" name="Slide Number Placeholder 8"/>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11" name="Date Placeholder 10">
            <a:extLst>
              <a:ext uri="{FF2B5EF4-FFF2-40B4-BE49-F238E27FC236}">
                <a16:creationId xmlns:a16="http://schemas.microsoft.com/office/drawing/2014/main" id="{314F034C-2451-4BE6-BB2F-13B71E82B300}"/>
              </a:ext>
            </a:extLst>
          </p:cNvPr>
          <p:cNvSpPr>
            <a:spLocks noGrp="1"/>
          </p:cNvSpPr>
          <p:nvPr>
            <p:ph type="dt" sz="half" idx="13"/>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4" name="Text Placeholder 7">
            <a:extLst>
              <a:ext uri="{FF2B5EF4-FFF2-40B4-BE49-F238E27FC236}">
                <a16:creationId xmlns:a16="http://schemas.microsoft.com/office/drawing/2014/main" id="{8FFA563F-7AE3-402E-9587-9C3CED7B3A93}"/>
              </a:ext>
            </a:extLst>
          </p:cNvPr>
          <p:cNvSpPr>
            <a:spLocks noGrp="1"/>
          </p:cNvSpPr>
          <p:nvPr>
            <p:ph type="body" sz="quarter" idx="14"/>
          </p:nvPr>
        </p:nvSpPr>
        <p:spPr>
          <a:xfrm>
            <a:off x="323850" y="324001"/>
            <a:ext cx="8459788" cy="936872"/>
          </a:xfrm>
        </p:spPr>
        <p:txBody>
          <a:bodyPr/>
          <a:lstStyle>
            <a:lvl1pPr>
              <a:lnSpc>
                <a:spcPct val="80000"/>
              </a:lnSpc>
              <a:defRPr sz="3600">
                <a:solidFill>
                  <a:schemeClr val="accent1"/>
                </a:solidFill>
              </a:defRPr>
            </a:lvl1pPr>
            <a:lvl2pPr>
              <a:defRPr sz="1800"/>
            </a:lvl2pPr>
            <a:lvl3pPr>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659563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ANU SCHOOL OF LAW   |   PRESENTATION NAME GOES HERE</a:t>
            </a:r>
            <a:endParaRPr lang="en-AU"/>
          </a:p>
        </p:txBody>
      </p:sp>
      <p:sp>
        <p:nvSpPr>
          <p:cNvPr id="5" name="Slide Number Placeholder 4"/>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6" name="Date Placeholder 10">
            <a:extLst>
              <a:ext uri="{FF2B5EF4-FFF2-40B4-BE49-F238E27FC236}">
                <a16:creationId xmlns:a16="http://schemas.microsoft.com/office/drawing/2014/main" id="{8CE9A8DC-B386-48E5-A2B7-FF03052B939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9" name="Text Placeholder 7">
            <a:extLst>
              <a:ext uri="{FF2B5EF4-FFF2-40B4-BE49-F238E27FC236}">
                <a16:creationId xmlns:a16="http://schemas.microsoft.com/office/drawing/2014/main" id="{F515565A-8448-45B8-888E-3D8DE57354CA}"/>
              </a:ext>
            </a:extLst>
          </p:cNvPr>
          <p:cNvSpPr>
            <a:spLocks noGrp="1"/>
          </p:cNvSpPr>
          <p:nvPr>
            <p:ph type="body" sz="quarter" idx="13"/>
          </p:nvPr>
        </p:nvSpPr>
        <p:spPr>
          <a:xfrm>
            <a:off x="323850" y="324000"/>
            <a:ext cx="8459788" cy="1512887"/>
          </a:xfrm>
        </p:spPr>
        <p:txBody>
          <a:bodyPr/>
          <a:lstStyle>
            <a:lvl1pPr>
              <a:lnSpc>
                <a:spcPct val="80000"/>
              </a:lnSpc>
              <a:defRPr sz="3600">
                <a:solidFill>
                  <a:schemeClr val="accent1"/>
                </a:solidFill>
              </a:defRPr>
            </a:lvl1pPr>
            <a:lvl2pPr>
              <a:defRPr sz="1800"/>
            </a:lvl2pPr>
            <a:lvl3pPr>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6851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Tree>
    <p:extLst>
      <p:ext uri="{BB962C8B-B14F-4D97-AF65-F5344CB8AC3E}">
        <p14:creationId xmlns:p14="http://schemas.microsoft.com/office/powerpoint/2010/main" val="30397023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3131999" y="373063"/>
            <a:ext cx="5612607" cy="1702730"/>
          </a:xfrm>
        </p:spPr>
        <p:txBody>
          <a:bodyPr/>
          <a:lstStyle>
            <a:lvl1pPr>
              <a:lnSpc>
                <a:spcPct val="80000"/>
              </a:lnSpc>
              <a:spcBef>
                <a:spcPts val="0"/>
              </a:spcBef>
              <a:spcAft>
                <a:spcPts val="2835"/>
              </a:spcAft>
              <a:defRPr sz="6400" cap="all" baseline="0">
                <a:solidFill>
                  <a:schemeClr val="tx1"/>
                </a:solidFill>
              </a:defRPr>
            </a:lvl1pPr>
            <a:lvl2pPr>
              <a:lnSpc>
                <a:spcPct val="80000"/>
              </a:lnSpc>
              <a:defRPr sz="1800">
                <a:solidFill>
                  <a:schemeClr val="tx1"/>
                </a:solidFill>
              </a:defRPr>
            </a:lvl2pPr>
          </a:lstStyle>
          <a:p>
            <a:pPr lvl="0"/>
            <a:r>
              <a:rPr lang="en-US"/>
              <a:t>Click to edit Master text styles</a:t>
            </a:r>
          </a:p>
        </p:txBody>
      </p:sp>
      <p:sp>
        <p:nvSpPr>
          <p:cNvPr id="5" name="Text Placeholder 4">
            <a:extLst>
              <a:ext uri="{FF2B5EF4-FFF2-40B4-BE49-F238E27FC236}">
                <a16:creationId xmlns:a16="http://schemas.microsoft.com/office/drawing/2014/main" id="{B57B2C6D-31F3-4B5D-8AEA-D378B3F6B193}"/>
              </a:ext>
            </a:extLst>
          </p:cNvPr>
          <p:cNvSpPr>
            <a:spLocks noGrp="1"/>
          </p:cNvSpPr>
          <p:nvPr>
            <p:ph type="body" sz="quarter" idx="14"/>
          </p:nvPr>
        </p:nvSpPr>
        <p:spPr>
          <a:xfrm>
            <a:off x="3132138" y="1260000"/>
            <a:ext cx="5611812" cy="2921000"/>
          </a:xfrm>
        </p:spPr>
        <p:txBody>
          <a:bodyPr/>
          <a:lstStyle>
            <a:lvl1pPr>
              <a:spcAft>
                <a:spcPts val="2835"/>
              </a:spcAft>
              <a:defRPr sz="1800"/>
            </a:lvl1pPr>
            <a:lvl2pPr>
              <a:spcAft>
                <a:spcPts val="0"/>
              </a:spcAft>
              <a:defRPr sz="1200">
                <a:latin typeface="+mj-lt"/>
              </a:defRPr>
            </a:lvl2pPr>
            <a:lvl3pPr>
              <a:defRPr sz="1200"/>
            </a:lvl3pPr>
            <a:lvl4pPr>
              <a:defRPr sz="1200"/>
            </a:lvl4pPr>
            <a:lvl5pPr>
              <a:defRPr sz="1200"/>
            </a:lvl5pPr>
          </a:lstStyle>
          <a:p>
            <a:pPr lvl="0"/>
            <a:r>
              <a:rPr lang="en-US"/>
              <a:t>Click to edit Master text styles</a:t>
            </a:r>
          </a:p>
          <a:p>
            <a:pPr lvl="1"/>
            <a:r>
              <a:rPr lang="en-US"/>
              <a:t>Second level</a:t>
            </a:r>
          </a:p>
        </p:txBody>
      </p:sp>
      <p:pic>
        <p:nvPicPr>
          <p:cNvPr id="6" name="Picture 5">
            <a:extLst>
              <a:ext uri="{FF2B5EF4-FFF2-40B4-BE49-F238E27FC236}">
                <a16:creationId xmlns:a16="http://schemas.microsoft.com/office/drawing/2014/main" id="{CAEE533D-B90B-4984-80AF-6A213C6C34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536" y="0"/>
            <a:ext cx="1736846" cy="5143500"/>
          </a:xfrm>
          <a:prstGeom prst="rect">
            <a:avLst/>
          </a:prstGeom>
        </p:spPr>
      </p:pic>
    </p:spTree>
    <p:extLst>
      <p:ext uri="{BB962C8B-B14F-4D97-AF65-F5344CB8AC3E}">
        <p14:creationId xmlns:p14="http://schemas.microsoft.com/office/powerpoint/2010/main" val="11548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Black">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accent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spTree>
    <p:extLst>
      <p:ext uri="{BB962C8B-B14F-4D97-AF65-F5344CB8AC3E}">
        <p14:creationId xmlns:p14="http://schemas.microsoft.com/office/powerpoint/2010/main" val="2918189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Go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solidFill>
                  <a:schemeClr val="tx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dirty="0"/>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tx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pic>
        <p:nvPicPr>
          <p:cNvPr id="18" name="Picture 17">
            <a:extLst>
              <a:ext uri="{FF2B5EF4-FFF2-40B4-BE49-F238E27FC236}">
                <a16:creationId xmlns:a16="http://schemas.microsoft.com/office/drawing/2014/main" id="{D95412E3-4376-4E7F-8689-900603DB69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3432520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Image_Dark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solidFill>
                  <a:schemeClr val="tx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tx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spTree>
    <p:extLst>
      <p:ext uri="{BB962C8B-B14F-4D97-AF65-F5344CB8AC3E}">
        <p14:creationId xmlns:p14="http://schemas.microsoft.com/office/powerpoint/2010/main" val="4589227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Image_Light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solidFill>
                  <a:schemeClr val="tx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tx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pic>
        <p:nvPicPr>
          <p:cNvPr id="11" name="Picture 10">
            <a:extLst>
              <a:ext uri="{FF2B5EF4-FFF2-40B4-BE49-F238E27FC236}">
                <a16:creationId xmlns:a16="http://schemas.microsoft.com/office/drawing/2014/main" id="{04363311-D81E-4290-8966-289EB731CC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344259955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_1">
    <p:spTree>
      <p:nvGrpSpPr>
        <p:cNvPr id="1" name=""/>
        <p:cNvGrpSpPr/>
        <p:nvPr/>
      </p:nvGrpSpPr>
      <p:grpSpPr>
        <a:xfrm>
          <a:off x="0" y="0"/>
          <a:ext cx="0" cy="0"/>
          <a:chOff x="0" y="0"/>
          <a:chExt cx="0" cy="0"/>
        </a:xfrm>
      </p:grpSpPr>
      <p:sp>
        <p:nvSpPr>
          <p:cNvPr id="2" name="Title 1"/>
          <p:cNvSpPr>
            <a:spLocks noGrp="1"/>
          </p:cNvSpPr>
          <p:nvPr>
            <p:ph type="title"/>
          </p:nvPr>
        </p:nvSpPr>
        <p:spPr>
          <a:xfrm>
            <a:off x="324000" y="324000"/>
            <a:ext cx="2880000" cy="3144414"/>
          </a:xfrm>
        </p:spPr>
        <p:txBody>
          <a:bodyPr/>
          <a:lstStyle>
            <a:lvl1pPr>
              <a:defRPr sz="4600"/>
            </a:lvl1pPr>
          </a:lstStyle>
          <a:p>
            <a:r>
              <a:rPr lang="en-US"/>
              <a:t>Click to edit Master title style</a:t>
            </a:r>
            <a:endParaRPr lang="en-US" dirty="0"/>
          </a:p>
        </p:txBody>
      </p:sp>
      <p:sp>
        <p:nvSpPr>
          <p:cNvPr id="3" name="Content Placeholder 2"/>
          <p:cNvSpPr>
            <a:spLocks noGrp="1"/>
          </p:cNvSpPr>
          <p:nvPr>
            <p:ph idx="1"/>
          </p:nvPr>
        </p:nvSpPr>
        <p:spPr>
          <a:xfrm>
            <a:off x="3852000" y="324000"/>
            <a:ext cx="4932000" cy="41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Tree>
    <p:extLst>
      <p:ext uri="{BB962C8B-B14F-4D97-AF65-F5344CB8AC3E}">
        <p14:creationId xmlns:p14="http://schemas.microsoft.com/office/powerpoint/2010/main" val="100481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genda_2">
    <p:spTree>
      <p:nvGrpSpPr>
        <p:cNvPr id="1" name=""/>
        <p:cNvGrpSpPr/>
        <p:nvPr/>
      </p:nvGrpSpPr>
      <p:grpSpPr>
        <a:xfrm>
          <a:off x="0" y="0"/>
          <a:ext cx="0" cy="0"/>
          <a:chOff x="0" y="0"/>
          <a:chExt cx="0" cy="0"/>
        </a:xfrm>
      </p:grpSpPr>
      <p:sp>
        <p:nvSpPr>
          <p:cNvPr id="2" name="Title 1"/>
          <p:cNvSpPr>
            <a:spLocks noGrp="1"/>
          </p:cNvSpPr>
          <p:nvPr>
            <p:ph type="title"/>
          </p:nvPr>
        </p:nvSpPr>
        <p:spPr>
          <a:xfrm>
            <a:off x="324000" y="324000"/>
            <a:ext cx="2520000" cy="3144414"/>
          </a:xfrm>
        </p:spPr>
        <p:txBody>
          <a:bodyPr/>
          <a:lstStyle>
            <a:lvl1pPr>
              <a:defRPr sz="4600"/>
            </a:lvl1pPr>
          </a:lstStyle>
          <a:p>
            <a:r>
              <a:rPr lang="en-US"/>
              <a:t>Click to edit Master title style</a:t>
            </a:r>
            <a:endParaRPr lang="en-US" dirty="0"/>
          </a:p>
        </p:txBody>
      </p:sp>
      <p:sp>
        <p:nvSpPr>
          <p:cNvPr id="3" name="Content Placeholder 2"/>
          <p:cNvSpPr>
            <a:spLocks noGrp="1"/>
          </p:cNvSpPr>
          <p:nvPr>
            <p:ph idx="1"/>
          </p:nvPr>
        </p:nvSpPr>
        <p:spPr>
          <a:xfrm>
            <a:off x="3132000" y="324000"/>
            <a:ext cx="5652000" cy="4140000"/>
          </a:xfrm>
        </p:spPr>
        <p:txBody>
          <a:bodyPr numCol="2"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Tree>
    <p:extLst>
      <p:ext uri="{BB962C8B-B14F-4D97-AF65-F5344CB8AC3E}">
        <p14:creationId xmlns:p14="http://schemas.microsoft.com/office/powerpoint/2010/main" val="4358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ng copy">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76000"/>
          </a:xfrm>
        </p:spPr>
        <p:txBody>
          <a:bodyPr numCol="2" spcCol="180000">
            <a:noAutofit/>
          </a:bodyPr>
          <a:lstStyle>
            <a:lvl1pPr>
              <a:defRPr sz="1000">
                <a:solidFill>
                  <a:schemeClr val="accent1"/>
                </a:solidFill>
                <a:latin typeface="+mj-lt"/>
              </a:defRPr>
            </a:lvl1pPr>
            <a:lvl2pPr>
              <a:defRPr sz="800"/>
            </a:lvl2pPr>
            <a:lvl3pPr marL="90000" indent="-90000">
              <a:defRPr sz="800"/>
            </a:lvl3pPr>
            <a:lvl4pPr marL="180000" indent="-90000">
              <a:defRPr sz="800"/>
            </a:lvl4pPr>
            <a:lvl5pPr marL="270000" indent="-90000">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D931932D-C811-4ADE-9CBC-C6F97F4734F5}"/>
              </a:ext>
            </a:extLst>
          </p:cNvPr>
          <p:cNvSpPr>
            <a:spLocks noGrp="1"/>
          </p:cNvSpPr>
          <p:nvPr>
            <p:ph type="body" sz="quarter" idx="13"/>
          </p:nvPr>
        </p:nvSpPr>
        <p:spPr>
          <a:xfrm>
            <a:off x="324000" y="324000"/>
            <a:ext cx="2520000" cy="3006725"/>
          </a:xfrm>
        </p:spPr>
        <p:txBody>
          <a:bodyPr/>
          <a:lstStyle>
            <a:lvl1pPr>
              <a:lnSpc>
                <a:spcPct val="80000"/>
              </a:lnSpc>
              <a:spcBef>
                <a:spcPts val="0"/>
              </a:spcBef>
              <a:spcAft>
                <a:spcPts val="1800"/>
              </a:spcAft>
              <a:defRPr sz="3600"/>
            </a:lvl1pPr>
            <a:lvl2pPr>
              <a:defRPr sz="1800">
                <a:solidFill>
                  <a:schemeClr val="accent1"/>
                </a:solidFill>
              </a:defRPr>
            </a:lvl2pPr>
            <a:lvl3pPr>
              <a:defRPr sz="3600"/>
            </a:lvl3pPr>
            <a:lvl4pPr>
              <a:defRPr sz="3600"/>
            </a:lvl4pPr>
            <a:lvl5pPr>
              <a:defRPr sz="36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86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000" y="324000"/>
            <a:ext cx="8460000" cy="757239"/>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24000" y="1800000"/>
            <a:ext cx="8460000" cy="27000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440000" y="4914000"/>
            <a:ext cx="5400000" cy="108000"/>
          </a:xfrm>
          <a:prstGeom prst="rect">
            <a:avLst/>
          </a:prstGeom>
        </p:spPr>
        <p:txBody>
          <a:bodyPr vert="horz" lIns="0" tIns="0" rIns="0" bIns="0" rtlCol="0" anchor="t"/>
          <a:lstStyle>
            <a:lvl1pPr algn="l">
              <a:defRPr sz="600" cap="all" baseline="0">
                <a:solidFill>
                  <a:schemeClr val="tx1"/>
                </a:solidFill>
                <a:latin typeface="+mn-lt"/>
              </a:defRPr>
            </a:lvl1pPr>
          </a:lstStyle>
          <a:p>
            <a:r>
              <a:rPr lang="en-US"/>
              <a:t>ANU SCHOOL OF LAW   |   PRESENTATION NAME GOES HERE</a:t>
            </a:r>
            <a:endParaRPr lang="en-AU" dirty="0"/>
          </a:p>
        </p:txBody>
      </p:sp>
      <p:sp>
        <p:nvSpPr>
          <p:cNvPr id="6" name="Slide Number Placeholder 5"/>
          <p:cNvSpPr>
            <a:spLocks noGrp="1"/>
          </p:cNvSpPr>
          <p:nvPr>
            <p:ph type="sldNum" sz="quarter" idx="4"/>
          </p:nvPr>
        </p:nvSpPr>
        <p:spPr>
          <a:xfrm>
            <a:off x="324000" y="4914000"/>
            <a:ext cx="360000" cy="108000"/>
          </a:xfrm>
          <a:prstGeom prst="rect">
            <a:avLst/>
          </a:prstGeom>
        </p:spPr>
        <p:txBody>
          <a:bodyPr vert="horz" lIns="0" tIns="0" rIns="0" bIns="0" rtlCol="0" anchor="t"/>
          <a:lstStyle>
            <a:lvl1pPr algn="l">
              <a:defRPr sz="600" cap="all" baseline="0">
                <a:solidFill>
                  <a:schemeClr val="tx1"/>
                </a:solidFill>
                <a:latin typeface="+mn-lt"/>
              </a:defRPr>
            </a:lvl1pPr>
          </a:lstStyle>
          <a:p>
            <a:fld id="{10A01DC5-1685-4615-8240-15192985C6A2}" type="slidenum">
              <a:rPr lang="en-AU" smtClean="0"/>
              <a:pPr/>
              <a:t>‹#›</a:t>
            </a:fld>
            <a:endParaRPr lang="en-AU" dirty="0"/>
          </a:p>
        </p:txBody>
      </p:sp>
      <p:sp>
        <p:nvSpPr>
          <p:cNvPr id="10" name="TextBox 9">
            <a:extLst>
              <a:ext uri="{FF2B5EF4-FFF2-40B4-BE49-F238E27FC236}">
                <a16:creationId xmlns:a16="http://schemas.microsoft.com/office/drawing/2014/main" id="{FCEA9F80-8DAB-4E35-8304-FAC3410EE5CB}"/>
              </a:ext>
            </a:extLst>
          </p:cNvPr>
          <p:cNvSpPr txBox="1"/>
          <p:nvPr userDrawn="1"/>
        </p:nvSpPr>
        <p:spPr>
          <a:xfrm>
            <a:off x="-1967198" y="10969"/>
            <a:ext cx="1908720" cy="3785652"/>
          </a:xfrm>
          <a:prstGeom prst="rect">
            <a:avLst/>
          </a:prstGeom>
          <a:noFill/>
        </p:spPr>
        <p:txBody>
          <a:bodyPr wrap="square" lIns="0" tIns="0" rIns="0" bIns="0" rtlCol="0">
            <a:spAutoFit/>
          </a:bodyPr>
          <a:lstStyle/>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CHOOSE A SLIDE STYLE FROM </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Home tab</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New Slide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Choose layout</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If layout goes awry, select Reset</a:t>
            </a: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TEXT</a:t>
            </a:r>
          </a:p>
          <a:p>
            <a:pPr marL="0" indent="0" algn="l">
              <a:buFont typeface="+mj-lt"/>
              <a:buNone/>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There are 5 levels of formatted text available.</a:t>
            </a:r>
          </a:p>
          <a:p>
            <a:pPr marL="0" indent="0" algn="l">
              <a:buFont typeface="+mj-lt"/>
              <a:buNone/>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Please move between text  levels using the increase/decrease button on the menu above.</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CHANGE SLIDE BACKGROUND</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Design Menu</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Format Background</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Picture or Texture Fill</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Find image </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REPLACE IMAGE IN SHAPE OR ON PAGE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Right click on image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Change Picture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Select your image</a:t>
            </a:r>
          </a:p>
          <a:p>
            <a:pPr marL="0" indent="0" algn="l">
              <a:buFont typeface="+mj-lt"/>
              <a:buNone/>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OR</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Delete the image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Click on icon</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Find the new image</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TO REPOSITION IMAGE WITHIN SHAPE </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Click on image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Format menu</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Click on Crop button</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To fit the whole image inside select FIT</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To use only a portion select FILL then crop, move or resize image to show properly within shape.</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ADD/CHANGE FOOTER</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Insert Menu</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Header &amp; Footer</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Tick to activate/Untick to remove</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Change text</a:t>
            </a:r>
          </a:p>
        </p:txBody>
      </p:sp>
      <p:sp>
        <p:nvSpPr>
          <p:cNvPr id="11" name="Date Placeholder 10">
            <a:extLst>
              <a:ext uri="{FF2B5EF4-FFF2-40B4-BE49-F238E27FC236}">
                <a16:creationId xmlns:a16="http://schemas.microsoft.com/office/drawing/2014/main" id="{32F70BC5-DBE8-42FB-9A35-2E8AC821B1A4}"/>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latin typeface="+mn-lt"/>
              </a:defRPr>
            </a:lvl1pPr>
          </a:lstStyle>
          <a:p>
            <a:r>
              <a:rPr lang="en-US"/>
              <a:t>DD MMM YY</a:t>
            </a:r>
            <a:endParaRPr lang="en-AU" dirty="0"/>
          </a:p>
        </p:txBody>
      </p:sp>
      <p:pic>
        <p:nvPicPr>
          <p:cNvPr id="15" name="Picture 14">
            <a:extLst>
              <a:ext uri="{FF2B5EF4-FFF2-40B4-BE49-F238E27FC236}">
                <a16:creationId xmlns:a16="http://schemas.microsoft.com/office/drawing/2014/main" id="{44DEE85A-4266-4E69-A969-DFA7B1E14139}"/>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967198" y="947672"/>
            <a:ext cx="474729" cy="161721"/>
          </a:xfrm>
          <a:prstGeom prst="rect">
            <a:avLst/>
          </a:prstGeom>
        </p:spPr>
      </p:pic>
      <p:pic>
        <p:nvPicPr>
          <p:cNvPr id="12" name="Picture 11">
            <a:extLst>
              <a:ext uri="{FF2B5EF4-FFF2-40B4-BE49-F238E27FC236}">
                <a16:creationId xmlns:a16="http://schemas.microsoft.com/office/drawing/2014/main" id="{997071D7-58A8-4D10-B668-7A37D63450FB}"/>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4123316428"/>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3" r:id="rId3"/>
    <p:sldLayoutId id="2147483669" r:id="rId4"/>
    <p:sldLayoutId id="2147483670" r:id="rId5"/>
    <p:sldLayoutId id="2147483687" r:id="rId6"/>
    <p:sldLayoutId id="2147483671" r:id="rId7"/>
    <p:sldLayoutId id="2147483672" r:id="rId8"/>
    <p:sldLayoutId id="2147483673" r:id="rId9"/>
    <p:sldLayoutId id="2147483674" r:id="rId10"/>
    <p:sldLayoutId id="2147483677" r:id="rId11"/>
    <p:sldLayoutId id="2147483678" r:id="rId12"/>
    <p:sldLayoutId id="2147483662" r:id="rId13"/>
    <p:sldLayoutId id="2147483676" r:id="rId14"/>
    <p:sldLayoutId id="2147483675" r:id="rId15"/>
    <p:sldLayoutId id="2147483679" r:id="rId16"/>
    <p:sldLayoutId id="2147483680" r:id="rId17"/>
    <p:sldLayoutId id="2147483681" r:id="rId18"/>
    <p:sldLayoutId id="2147483682" r:id="rId19"/>
    <p:sldLayoutId id="2147483683" r:id="rId20"/>
    <p:sldLayoutId id="2147483684" r:id="rId21"/>
    <p:sldLayoutId id="2147483685" r:id="rId22"/>
    <p:sldLayoutId id="2147483664" r:id="rId23"/>
    <p:sldLayoutId id="2147483665" r:id="rId24"/>
    <p:sldLayoutId id="2147483666" r:id="rId25"/>
    <p:sldLayoutId id="2147483667" r:id="rId26"/>
    <p:sldLayoutId id="2147483686" r:id="rId27"/>
  </p:sldLayoutIdLst>
  <p:hf hdr="0"/>
  <p:txStyles>
    <p:title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p:titleStyle>
    <p:body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CF4046B-2D6E-4241-ACA9-D9782353F029}"/>
              </a:ext>
            </a:extLst>
          </p:cNvPr>
          <p:cNvSpPr>
            <a:spLocks noGrp="1"/>
          </p:cNvSpPr>
          <p:nvPr>
            <p:ph type="body" sz="quarter" idx="13"/>
          </p:nvPr>
        </p:nvSpPr>
        <p:spPr>
          <a:xfrm>
            <a:off x="433134" y="591750"/>
            <a:ext cx="6120000" cy="3960000"/>
          </a:xfrm>
        </p:spPr>
        <p:txBody>
          <a:bodyPr>
            <a:normAutofit/>
          </a:bodyPr>
          <a:lstStyle/>
          <a:p>
            <a:pPr algn="ctr"/>
            <a:r>
              <a:rPr lang="en-GB" sz="4000" b="1" cap="none" dirty="0"/>
              <a:t>The Financial Aspects of Cybercrime</a:t>
            </a:r>
            <a:endParaRPr lang="en-US" sz="4000" b="1" cap="none" dirty="0"/>
          </a:p>
          <a:p>
            <a:pPr lvl="1"/>
            <a:endParaRPr lang="en-US" sz="2200" b="1" dirty="0"/>
          </a:p>
          <a:p>
            <a:pPr lvl="1"/>
            <a:r>
              <a:rPr lang="en-US" sz="2200" b="1" dirty="0"/>
              <a:t>Anton Moiseienko</a:t>
            </a:r>
            <a:br>
              <a:rPr lang="en-US" sz="2200" b="1" dirty="0"/>
            </a:br>
            <a:r>
              <a:rPr lang="en-US" dirty="0"/>
              <a:t>ANU College of Law</a:t>
            </a:r>
          </a:p>
          <a:p>
            <a:pPr lvl="1"/>
            <a:endParaRPr lang="en-US" sz="2200" dirty="0"/>
          </a:p>
          <a:p>
            <a:pPr lvl="1"/>
            <a:r>
              <a:rPr lang="en-US" dirty="0"/>
              <a:t>Cyber Law</a:t>
            </a:r>
          </a:p>
          <a:p>
            <a:pPr lvl="1"/>
            <a:r>
              <a:rPr lang="en-US" dirty="0"/>
              <a:t>27 April 2022</a:t>
            </a:r>
            <a:endParaRPr lang="en-AU" dirty="0"/>
          </a:p>
        </p:txBody>
      </p:sp>
    </p:spTree>
    <p:extLst>
      <p:ext uri="{BB962C8B-B14F-4D97-AF65-F5344CB8AC3E}">
        <p14:creationId xmlns:p14="http://schemas.microsoft.com/office/powerpoint/2010/main" val="3898389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10</a:t>
            </a:fld>
            <a:endParaRPr lang="en-AU"/>
          </a:p>
        </p:txBody>
      </p:sp>
      <p:pic>
        <p:nvPicPr>
          <p:cNvPr id="4" name="Picture 3">
            <a:extLst>
              <a:ext uri="{FF2B5EF4-FFF2-40B4-BE49-F238E27FC236}">
                <a16:creationId xmlns:a16="http://schemas.microsoft.com/office/drawing/2014/main" id="{138B46AB-B8BF-43F3-9496-D776A6D01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793" y="165202"/>
            <a:ext cx="4934972" cy="400661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0" name="Picture 9">
            <a:extLst>
              <a:ext uri="{FF2B5EF4-FFF2-40B4-BE49-F238E27FC236}">
                <a16:creationId xmlns:a16="http://schemas.microsoft.com/office/drawing/2014/main" id="{07C8BA6E-BBA7-4A34-BB9A-128C26F30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0" y="52876"/>
            <a:ext cx="3339255" cy="46482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7471EAD-6D57-4EC0-BAA7-DFB7BFAF2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3178" y="2571750"/>
            <a:ext cx="3495501" cy="265014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9"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1837921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CC83-C305-42BA-A042-D0C9213BB22B}"/>
              </a:ext>
            </a:extLst>
          </p:cNvPr>
          <p:cNvSpPr>
            <a:spLocks noGrp="1"/>
          </p:cNvSpPr>
          <p:nvPr>
            <p:ph type="title"/>
          </p:nvPr>
        </p:nvSpPr>
        <p:spPr>
          <a:xfrm>
            <a:off x="2448000" y="324000"/>
            <a:ext cx="6300000" cy="2139553"/>
          </a:xfrm>
        </p:spPr>
        <p:txBody>
          <a:bodyPr>
            <a:normAutofit fontScale="90000"/>
          </a:bodyPr>
          <a:lstStyle/>
          <a:p>
            <a:r>
              <a:rPr lang="en-AU" dirty="0"/>
              <a:t>The business of cybercrime</a:t>
            </a:r>
          </a:p>
        </p:txBody>
      </p:sp>
      <p:sp>
        <p:nvSpPr>
          <p:cNvPr id="4" name="Slide Number Placeholder 3">
            <a:extLst>
              <a:ext uri="{FF2B5EF4-FFF2-40B4-BE49-F238E27FC236}">
                <a16:creationId xmlns:a16="http://schemas.microsoft.com/office/drawing/2014/main" id="{94E24FA8-0E99-4CE5-9186-42E53DE91E01}"/>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11</a:t>
            </a:fld>
            <a:endParaRPr lang="en-AU" dirty="0"/>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4073366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12</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AU" sz="2800" dirty="0"/>
              <a:t>Financially Motivated Cybercrime:</a:t>
            </a:r>
            <a:br>
              <a:rPr lang="en-AU" sz="2800" dirty="0"/>
            </a:br>
            <a:r>
              <a:rPr lang="en-AU" sz="2800" dirty="0"/>
              <a:t>Examples</a:t>
            </a:r>
          </a:p>
        </p:txBody>
      </p:sp>
      <p:graphicFrame>
        <p:nvGraphicFramePr>
          <p:cNvPr id="4" name="Table 5">
            <a:extLst>
              <a:ext uri="{FF2B5EF4-FFF2-40B4-BE49-F238E27FC236}">
                <a16:creationId xmlns:a16="http://schemas.microsoft.com/office/drawing/2014/main" id="{9CEF6317-A55E-417C-97B5-41AA28CADC44}"/>
              </a:ext>
            </a:extLst>
          </p:cNvPr>
          <p:cNvGraphicFramePr>
            <a:graphicFrameLocks noGrp="1"/>
          </p:cNvGraphicFramePr>
          <p:nvPr>
            <p:extLst>
              <p:ext uri="{D42A27DB-BD31-4B8C-83A1-F6EECF244321}">
                <p14:modId xmlns:p14="http://schemas.microsoft.com/office/powerpoint/2010/main" val="776606106"/>
              </p:ext>
            </p:extLst>
          </p:nvPr>
        </p:nvGraphicFramePr>
        <p:xfrm>
          <a:off x="925926" y="1266714"/>
          <a:ext cx="7292148" cy="3302000"/>
        </p:xfrm>
        <a:graphic>
          <a:graphicData uri="http://schemas.openxmlformats.org/drawingml/2006/table">
            <a:tbl>
              <a:tblPr firstRow="1" bandRow="1">
                <a:tableStyleId>{5DA37D80-6434-44D0-A028-1B22A696006F}</a:tableStyleId>
              </a:tblPr>
              <a:tblGrid>
                <a:gridCol w="3646074">
                  <a:extLst>
                    <a:ext uri="{9D8B030D-6E8A-4147-A177-3AD203B41FA5}">
                      <a16:colId xmlns:a16="http://schemas.microsoft.com/office/drawing/2014/main" val="3300031094"/>
                    </a:ext>
                  </a:extLst>
                </a:gridCol>
                <a:gridCol w="3646074">
                  <a:extLst>
                    <a:ext uri="{9D8B030D-6E8A-4147-A177-3AD203B41FA5}">
                      <a16:colId xmlns:a16="http://schemas.microsoft.com/office/drawing/2014/main" val="2027162222"/>
                    </a:ext>
                  </a:extLst>
                </a:gridCol>
              </a:tblGrid>
              <a:tr h="370840">
                <a:tc>
                  <a:txBody>
                    <a:bodyPr/>
                    <a:lstStyle/>
                    <a:p>
                      <a:pPr algn="ctr"/>
                      <a:r>
                        <a:rPr lang="en-GB" sz="1600" dirty="0"/>
                        <a:t>Crime</a:t>
                      </a:r>
                    </a:p>
                  </a:txBody>
                  <a:tcPr/>
                </a:tc>
                <a:tc>
                  <a:txBody>
                    <a:bodyPr/>
                    <a:lstStyle/>
                    <a:p>
                      <a:pPr algn="ctr"/>
                      <a:r>
                        <a:rPr lang="en-GB" sz="1600" dirty="0"/>
                        <a:t>Amount</a:t>
                      </a:r>
                    </a:p>
                  </a:txBody>
                  <a:tcPr/>
                </a:tc>
                <a:extLst>
                  <a:ext uri="{0D108BD9-81ED-4DB2-BD59-A6C34878D82A}">
                    <a16:rowId xmlns:a16="http://schemas.microsoft.com/office/drawing/2014/main" val="912692728"/>
                  </a:ext>
                </a:extLst>
              </a:tr>
              <a:tr h="370840">
                <a:tc>
                  <a:txBody>
                    <a:bodyPr/>
                    <a:lstStyle/>
                    <a:p>
                      <a:r>
                        <a:rPr lang="en-GB" sz="1600" dirty="0"/>
                        <a:t>Bangladesh Bank heist (2015)</a:t>
                      </a:r>
                    </a:p>
                  </a:txBody>
                  <a:tcPr/>
                </a:tc>
                <a:tc>
                  <a:txBody>
                    <a:bodyPr/>
                    <a:lstStyle/>
                    <a:p>
                      <a:r>
                        <a:rPr lang="en-GB" sz="1600" kern="1200" dirty="0">
                          <a:solidFill>
                            <a:schemeClr val="dk1"/>
                          </a:solidFill>
                        </a:rPr>
                        <a:t>US$80 million (attempted US$1 billion)</a:t>
                      </a:r>
                      <a:endParaRPr lang="en-GB" sz="1600" kern="1200" dirty="0">
                        <a:solidFill>
                          <a:schemeClr val="dk1"/>
                        </a:solidFill>
                        <a:latin typeface="+mn-lt"/>
                        <a:ea typeface="+mn-ea"/>
                        <a:cs typeface="+mn-cs"/>
                      </a:endParaRPr>
                    </a:p>
                  </a:txBody>
                  <a:tcPr anchor="ctr"/>
                </a:tc>
                <a:extLst>
                  <a:ext uri="{0D108BD9-81ED-4DB2-BD59-A6C34878D82A}">
                    <a16:rowId xmlns:a16="http://schemas.microsoft.com/office/drawing/2014/main" val="420445892"/>
                  </a:ext>
                </a:extLst>
              </a:tr>
              <a:tr h="370840">
                <a:tc>
                  <a:txBody>
                    <a:bodyPr/>
                    <a:lstStyle/>
                    <a:p>
                      <a:r>
                        <a:rPr lang="en-GB" sz="1600" dirty="0"/>
                        <a:t>Bitfinex hack (2016)</a:t>
                      </a:r>
                    </a:p>
                  </a:txBody>
                  <a:tcPr/>
                </a:tc>
                <a:tc>
                  <a:txBody>
                    <a:bodyPr/>
                    <a:lstStyle/>
                    <a:p>
                      <a:r>
                        <a:rPr lang="en-GB" sz="1600" kern="1200" dirty="0">
                          <a:solidFill>
                            <a:schemeClr val="dk1"/>
                          </a:solidFill>
                        </a:rPr>
                        <a:t>BTC 119,754 (US$72 million at the time; US$4.8 billion now)</a:t>
                      </a:r>
                      <a:endParaRPr lang="en-GB" sz="1600" kern="1200" dirty="0">
                        <a:solidFill>
                          <a:schemeClr val="dk1"/>
                        </a:solidFill>
                        <a:latin typeface="+mn-lt"/>
                        <a:ea typeface="+mn-ea"/>
                        <a:cs typeface="+mn-cs"/>
                      </a:endParaRPr>
                    </a:p>
                  </a:txBody>
                  <a:tcPr anchor="ctr"/>
                </a:tc>
                <a:extLst>
                  <a:ext uri="{0D108BD9-81ED-4DB2-BD59-A6C34878D82A}">
                    <a16:rowId xmlns:a16="http://schemas.microsoft.com/office/drawing/2014/main" val="767417747"/>
                  </a:ext>
                </a:extLst>
              </a:tr>
              <a:tr h="370840">
                <a:tc>
                  <a:txBody>
                    <a:bodyPr/>
                    <a:lstStyle/>
                    <a:p>
                      <a:r>
                        <a:rPr lang="en-GB" sz="1600" dirty="0" err="1"/>
                        <a:t>Coincheck</a:t>
                      </a:r>
                      <a:r>
                        <a:rPr lang="en-GB" sz="1600" dirty="0"/>
                        <a:t> hack (2018)</a:t>
                      </a:r>
                    </a:p>
                  </a:txBody>
                  <a:tcPr/>
                </a:tc>
                <a:tc>
                  <a:txBody>
                    <a:bodyPr/>
                    <a:lstStyle/>
                    <a:p>
                      <a:r>
                        <a:rPr lang="en-GB" sz="1600" kern="1200" dirty="0">
                          <a:solidFill>
                            <a:schemeClr val="dk1"/>
                          </a:solidFill>
                        </a:rPr>
                        <a:t>NEM 523 million (US$500 million)</a:t>
                      </a:r>
                      <a:endParaRPr lang="en-GB" sz="1600" kern="1200" dirty="0">
                        <a:solidFill>
                          <a:schemeClr val="dk1"/>
                        </a:solidFill>
                        <a:latin typeface="+mn-lt"/>
                        <a:ea typeface="+mn-ea"/>
                        <a:cs typeface="+mn-cs"/>
                      </a:endParaRPr>
                    </a:p>
                  </a:txBody>
                  <a:tcPr anchor="ctr"/>
                </a:tc>
                <a:extLst>
                  <a:ext uri="{0D108BD9-81ED-4DB2-BD59-A6C34878D82A}">
                    <a16:rowId xmlns:a16="http://schemas.microsoft.com/office/drawing/2014/main" val="898764184"/>
                  </a:ext>
                </a:extLst>
              </a:tr>
              <a:tr h="370840">
                <a:tc>
                  <a:txBody>
                    <a:bodyPr/>
                    <a:lstStyle/>
                    <a:p>
                      <a:r>
                        <a:rPr lang="en-GB" sz="1600" dirty="0" err="1"/>
                        <a:t>Carbanak</a:t>
                      </a:r>
                      <a:r>
                        <a:rPr lang="en-GB" sz="1600" dirty="0"/>
                        <a:t>/Cobalt intrusions (2013-2018)</a:t>
                      </a:r>
                    </a:p>
                  </a:txBody>
                  <a:tcPr/>
                </a:tc>
                <a:tc>
                  <a:txBody>
                    <a:bodyPr/>
                    <a:lstStyle/>
                    <a:p>
                      <a:r>
                        <a:rPr lang="en-GB" sz="1600" kern="1200" dirty="0">
                          <a:solidFill>
                            <a:schemeClr val="dk1"/>
                          </a:solidFill>
                          <a:latin typeface="+mn-lt"/>
                          <a:ea typeface="+mn-ea"/>
                          <a:cs typeface="+mn-cs"/>
                        </a:rPr>
                        <a:t>Up to $2 million per bank, total losses estimated at €1 billion by Europol</a:t>
                      </a:r>
                    </a:p>
                  </a:txBody>
                  <a:tcPr anchor="ctr"/>
                </a:tc>
                <a:extLst>
                  <a:ext uri="{0D108BD9-81ED-4DB2-BD59-A6C34878D82A}">
                    <a16:rowId xmlns:a16="http://schemas.microsoft.com/office/drawing/2014/main" val="1497499054"/>
                  </a:ext>
                </a:extLst>
              </a:tr>
              <a:tr h="370840">
                <a:tc>
                  <a:txBody>
                    <a:bodyPr/>
                    <a:lstStyle/>
                    <a:p>
                      <a:r>
                        <a:rPr lang="en-GB" sz="1600" dirty="0"/>
                        <a:t>Ragnar Locker’s ransomware payment (2020)</a:t>
                      </a:r>
                    </a:p>
                  </a:txBody>
                  <a:tcPr/>
                </a:tc>
                <a:tc>
                  <a:txBody>
                    <a:bodyPr/>
                    <a:lstStyle/>
                    <a:p>
                      <a:r>
                        <a:rPr lang="en-GB" sz="1600" kern="1200" dirty="0">
                          <a:solidFill>
                            <a:schemeClr val="dk1"/>
                          </a:solidFill>
                        </a:rPr>
                        <a:t>US$4.5 million from CWT in a single payment</a:t>
                      </a:r>
                      <a:endParaRPr lang="en-GB" sz="1600" kern="1200" dirty="0">
                        <a:solidFill>
                          <a:schemeClr val="dk1"/>
                        </a:solidFill>
                        <a:latin typeface="+mn-lt"/>
                        <a:ea typeface="+mn-ea"/>
                        <a:cs typeface="+mn-cs"/>
                      </a:endParaRPr>
                    </a:p>
                  </a:txBody>
                  <a:tcPr anchor="ctr"/>
                </a:tc>
                <a:extLst>
                  <a:ext uri="{0D108BD9-81ED-4DB2-BD59-A6C34878D82A}">
                    <a16:rowId xmlns:a16="http://schemas.microsoft.com/office/drawing/2014/main" val="4097289424"/>
                  </a:ext>
                </a:extLst>
              </a:tr>
            </a:tbl>
          </a:graphicData>
        </a:graphic>
      </p:graphicFrame>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3645773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13</a:t>
            </a:fld>
            <a:endParaRPr lang="en-AU"/>
          </a:p>
        </p:txBody>
      </p:sp>
      <p:sp>
        <p:nvSpPr>
          <p:cNvPr id="12" name="Title 1">
            <a:extLst>
              <a:ext uri="{FF2B5EF4-FFF2-40B4-BE49-F238E27FC236}">
                <a16:creationId xmlns:a16="http://schemas.microsoft.com/office/drawing/2014/main" id="{31017ABD-7097-4F8C-B806-D37F236FFA0F}"/>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AU" sz="2800" dirty="0"/>
              <a:t>Ransomware</a:t>
            </a:r>
          </a:p>
        </p:txBody>
      </p:sp>
      <p:pic>
        <p:nvPicPr>
          <p:cNvPr id="17" name="Picture 16">
            <a:extLst>
              <a:ext uri="{FF2B5EF4-FFF2-40B4-BE49-F238E27FC236}">
                <a16:creationId xmlns:a16="http://schemas.microsoft.com/office/drawing/2014/main" id="{6A91012A-C3D6-48C3-BE31-7E90A8EDE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427" y="889904"/>
            <a:ext cx="6967146" cy="3562476"/>
          </a:xfrm>
          <a:prstGeom prst="rect">
            <a:avLst/>
          </a:prstGeom>
        </p:spPr>
      </p:pic>
      <p:sp>
        <p:nvSpPr>
          <p:cNvPr id="18" name="TextBox 17">
            <a:extLst>
              <a:ext uri="{FF2B5EF4-FFF2-40B4-BE49-F238E27FC236}">
                <a16:creationId xmlns:a16="http://schemas.microsoft.com/office/drawing/2014/main" id="{0D183F7A-8B38-4093-A9FB-5B139706C627}"/>
              </a:ext>
            </a:extLst>
          </p:cNvPr>
          <p:cNvSpPr txBox="1"/>
          <p:nvPr/>
        </p:nvSpPr>
        <p:spPr>
          <a:xfrm>
            <a:off x="1088427" y="4450520"/>
            <a:ext cx="5465407" cy="307777"/>
          </a:xfrm>
          <a:prstGeom prst="rect">
            <a:avLst/>
          </a:prstGeom>
          <a:noFill/>
        </p:spPr>
        <p:txBody>
          <a:bodyPr wrap="none" rtlCol="0">
            <a:spAutoFit/>
          </a:bodyPr>
          <a:lstStyle/>
          <a:p>
            <a:r>
              <a:rPr lang="en-GB" sz="1400" dirty="0"/>
              <a:t>Source: Chainalysis, </a:t>
            </a:r>
            <a:r>
              <a:rPr lang="en-GB" sz="1400" i="1" dirty="0"/>
              <a:t>The 2022 Crypto Crime Report</a:t>
            </a:r>
            <a:r>
              <a:rPr lang="en-GB" sz="1400" dirty="0"/>
              <a:t>, February 2022, p. 39</a:t>
            </a:r>
          </a:p>
        </p:txBody>
      </p:sp>
      <p:sp>
        <p:nvSpPr>
          <p:cNvPr id="7"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1621970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B8E4-FC48-4876-80D5-3964C70DE094}"/>
              </a:ext>
            </a:extLst>
          </p:cNvPr>
          <p:cNvSpPr>
            <a:spLocks noGrp="1"/>
          </p:cNvSpPr>
          <p:nvPr>
            <p:ph type="title"/>
          </p:nvPr>
        </p:nvSpPr>
        <p:spPr>
          <a:xfrm>
            <a:off x="0" y="1207084"/>
            <a:ext cx="2696885" cy="2158524"/>
          </a:xfrm>
          <a:prstGeom prst="ellipse">
            <a:avLst/>
          </a:prstGeom>
          <a:ln/>
        </p:spPr>
        <p:style>
          <a:lnRef idx="2">
            <a:schemeClr val="accent1"/>
          </a:lnRef>
          <a:fillRef idx="1">
            <a:schemeClr val="lt1"/>
          </a:fillRef>
          <a:effectRef idx="0">
            <a:schemeClr val="accent1"/>
          </a:effectRef>
          <a:fontRef idx="minor">
            <a:schemeClr val="dk1"/>
          </a:fontRef>
        </p:style>
        <p:txBody>
          <a:bodyPr vert="horz" lIns="205740" tIns="137160" rIns="205740" bIns="137160" rtlCol="0" anchor="ctr" anchorCtr="1">
            <a:normAutofit/>
          </a:bodyPr>
          <a:lstStyle/>
          <a:p>
            <a:pPr algn="ctr"/>
            <a:r>
              <a:rPr lang="en-GB" sz="2000" cap="all" dirty="0">
                <a:solidFill>
                  <a:schemeClr val="accent1"/>
                </a:solidFill>
              </a:rPr>
              <a:t>Cyber- and </a:t>
            </a:r>
            <a:r>
              <a:rPr lang="en-GB" sz="2000" cap="all" dirty="0" smtClean="0">
                <a:solidFill>
                  <a:schemeClr val="accent1"/>
                </a:solidFill>
              </a:rPr>
              <a:t>organised </a:t>
            </a:r>
            <a:r>
              <a:rPr lang="en-GB" sz="2000" cap="all" dirty="0">
                <a:solidFill>
                  <a:schemeClr val="accent1"/>
                </a:solidFill>
              </a:rPr>
              <a:t>crime</a:t>
            </a:r>
          </a:p>
        </p:txBody>
      </p:sp>
      <p:sp>
        <p:nvSpPr>
          <p:cNvPr id="6"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14</a:t>
            </a:fld>
            <a:endParaRPr lang="en-AU"/>
          </a:p>
        </p:txBody>
      </p:sp>
      <p:pic>
        <p:nvPicPr>
          <p:cNvPr id="4" name="Picture 3">
            <a:extLst>
              <a:ext uri="{FF2B5EF4-FFF2-40B4-BE49-F238E27FC236}">
                <a16:creationId xmlns:a16="http://schemas.microsoft.com/office/drawing/2014/main" id="{7894C8AF-C3D8-430F-BCAB-5043AF046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747" y="0"/>
            <a:ext cx="6441254" cy="4825573"/>
          </a:xfrm>
          <a:prstGeom prst="rect">
            <a:avLst/>
          </a:prstGeom>
        </p:spPr>
      </p:pic>
      <p:sp>
        <p:nvSpPr>
          <p:cNvPr id="7"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3132498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15</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a:t>Links with (Offline) Organised Crime</a:t>
            </a:r>
            <a:endParaRPr lang="en-AU" sz="2800" dirty="0"/>
          </a:p>
        </p:txBody>
      </p:sp>
      <p:sp>
        <p:nvSpPr>
          <p:cNvPr id="2" name="TextBox 1">
            <a:extLst>
              <a:ext uri="{FF2B5EF4-FFF2-40B4-BE49-F238E27FC236}">
                <a16:creationId xmlns:a16="http://schemas.microsoft.com/office/drawing/2014/main" id="{11CA855E-F7DA-4494-A9AF-2D41F8722872}"/>
              </a:ext>
            </a:extLst>
          </p:cNvPr>
          <p:cNvSpPr txBox="1"/>
          <p:nvPr/>
        </p:nvSpPr>
        <p:spPr>
          <a:xfrm>
            <a:off x="633932" y="1025889"/>
            <a:ext cx="7876136" cy="2985433"/>
          </a:xfrm>
          <a:prstGeom prst="rect">
            <a:avLst/>
          </a:prstGeom>
          <a:noFill/>
        </p:spPr>
        <p:txBody>
          <a:bodyPr wrap="square" rtlCol="0">
            <a:spAutoFit/>
          </a:bodyPr>
          <a:lstStyle/>
          <a:p>
            <a:pPr marL="285750" indent="-285750">
              <a:buFont typeface="Arial" panose="020B0604020202020204" pitchFamily="34" charset="0"/>
              <a:buChar char="•"/>
            </a:pPr>
            <a:r>
              <a:rPr lang="en-GB" dirty="0"/>
              <a:t>Provision of money mule networks</a:t>
            </a:r>
          </a:p>
          <a:p>
            <a:pPr marL="742950" lvl="1" indent="-285750">
              <a:buFont typeface="Arial" panose="020B0604020202020204" pitchFamily="34" charset="0"/>
              <a:buChar char="•"/>
            </a:pPr>
            <a:r>
              <a:rPr lang="en-GB" sz="1400" dirty="0" err="1"/>
              <a:t>Rutger</a:t>
            </a:r>
            <a:r>
              <a:rPr lang="en-GB" sz="1400" dirty="0"/>
              <a:t> </a:t>
            </a:r>
            <a:r>
              <a:rPr lang="en-GB" sz="1400" dirty="0" err="1"/>
              <a:t>Leukfeldt</a:t>
            </a:r>
            <a:r>
              <a:rPr lang="en-GB" sz="1400" dirty="0"/>
              <a:t>, Anita </a:t>
            </a:r>
            <a:r>
              <a:rPr lang="en-GB" sz="1400" dirty="0" err="1"/>
              <a:t>Lavorgna</a:t>
            </a:r>
            <a:r>
              <a:rPr lang="en-GB" sz="1400" dirty="0"/>
              <a:t> and Edward R </a:t>
            </a:r>
            <a:r>
              <a:rPr lang="en-GB" sz="1400" dirty="0" err="1"/>
              <a:t>Kleemans</a:t>
            </a:r>
            <a:r>
              <a:rPr lang="en-GB" sz="1400" dirty="0"/>
              <a:t>, ‘Organised Cybercrime or Cybercrime that is Organised? An Assessment of the Conceptualisation of Financial Cybercrime as Organised Crime’, </a:t>
            </a:r>
            <a:r>
              <a:rPr lang="en-GB" sz="1400" i="1" dirty="0"/>
              <a:t>European Journal on Criminal Policy and Research </a:t>
            </a:r>
            <a:r>
              <a:rPr lang="en-GB" sz="1400" dirty="0"/>
              <a:t>(Vol. 23, No. 287, 2017), p. 291</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Involvement in drug trafficking and human trafficking</a:t>
            </a:r>
          </a:p>
          <a:p>
            <a:pPr marL="742950" lvl="1" indent="-285750">
              <a:buFont typeface="Arial" panose="020B0604020202020204" pitchFamily="34" charset="0"/>
              <a:buChar char="•"/>
            </a:pPr>
            <a:r>
              <a:rPr lang="en-GB" sz="1400" dirty="0" err="1"/>
              <a:t>Rutger</a:t>
            </a:r>
            <a:r>
              <a:rPr lang="en-GB" sz="1400" dirty="0"/>
              <a:t> </a:t>
            </a:r>
            <a:r>
              <a:rPr lang="en-GB" sz="1400" dirty="0" err="1"/>
              <a:t>Leukfeldt</a:t>
            </a:r>
            <a:r>
              <a:rPr lang="en-GB" sz="1400" dirty="0"/>
              <a:t> and </a:t>
            </a:r>
            <a:r>
              <a:rPr lang="en-GB" sz="1400" dirty="0" err="1"/>
              <a:t>Jurjen</a:t>
            </a:r>
            <a:r>
              <a:rPr lang="en-GB" sz="1400" dirty="0"/>
              <a:t> Jansen, ‘Cyber-Criminal Networks and Money Mules: An Analysis of Low-Tech and High-Tech Fraud Attacks in the Netherlands’, </a:t>
            </a:r>
            <a:r>
              <a:rPr lang="en-GB" sz="1400" i="1" dirty="0"/>
              <a:t>International Journal of Cyber Criminology </a:t>
            </a:r>
            <a:r>
              <a:rPr lang="en-GB" sz="1400" dirty="0"/>
              <a:t>(Vol. 9, No. 2, 2015), pp. 17, 175</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Investment in cybercrime by organised crime groups</a:t>
            </a:r>
          </a:p>
          <a:p>
            <a:pPr marL="742950" lvl="1" indent="-285750">
              <a:buFont typeface="Arial" panose="020B0604020202020204" pitchFamily="34" charset="0"/>
              <a:buChar char="•"/>
            </a:pPr>
            <a:r>
              <a:rPr lang="en-GB" sz="1400" dirty="0"/>
              <a:t>Jonathan </a:t>
            </a:r>
            <a:r>
              <a:rPr lang="en-GB" sz="1400" dirty="0" err="1"/>
              <a:t>Lusthaus</a:t>
            </a:r>
            <a:r>
              <a:rPr lang="en-GB" sz="1400" dirty="0"/>
              <a:t>, ‘Is the Mafia Taking Over Cybercrime?’, Black Hat USA 2018 Conference</a:t>
            </a:r>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1161524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16</a:t>
            </a:fld>
            <a:endParaRPr lang="en-AU"/>
          </a:p>
        </p:txBody>
      </p:sp>
      <p:pic>
        <p:nvPicPr>
          <p:cNvPr id="7" name="Picture 6">
            <a:extLst>
              <a:ext uri="{FF2B5EF4-FFF2-40B4-BE49-F238E27FC236}">
                <a16:creationId xmlns:a16="http://schemas.microsoft.com/office/drawing/2014/main" id="{799EE70C-5467-4E8C-894E-ABF128877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718" y="89811"/>
            <a:ext cx="3945751" cy="4932189"/>
          </a:xfrm>
          <a:prstGeom prst="rect">
            <a:avLst/>
          </a:prstGeom>
          <a:ln w="88900" cap="sq" cmpd="thickThin">
            <a:solidFill>
              <a:srgbClr val="000000"/>
            </a:solidFill>
            <a:prstDash val="solid"/>
            <a:miter lim="800000"/>
          </a:ln>
          <a:effectLst>
            <a:innerShdw blurRad="76200">
              <a:srgbClr val="000000"/>
            </a:innerShdw>
          </a:effectLst>
        </p:spPr>
      </p:pic>
      <p:sp>
        <p:nvSpPr>
          <p:cNvPr id="12" name="TextBox 11">
            <a:extLst>
              <a:ext uri="{FF2B5EF4-FFF2-40B4-BE49-F238E27FC236}">
                <a16:creationId xmlns:a16="http://schemas.microsoft.com/office/drawing/2014/main" id="{993B2D1C-D3ED-4068-BA77-7338A0421F4D}"/>
              </a:ext>
            </a:extLst>
          </p:cNvPr>
          <p:cNvSpPr txBox="1"/>
          <p:nvPr/>
        </p:nvSpPr>
        <p:spPr>
          <a:xfrm>
            <a:off x="324000" y="411938"/>
            <a:ext cx="4517631" cy="1323439"/>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rgbClr val="1D1D1B"/>
                </a:solidFill>
                <a:latin typeface="+mj-lt"/>
              </a:rPr>
              <a:t>A</a:t>
            </a:r>
            <a:r>
              <a:rPr lang="en-GB" sz="1600" b="0" i="0" dirty="0">
                <a:solidFill>
                  <a:srgbClr val="1D1D1B"/>
                </a:solidFill>
                <a:effectLst/>
                <a:latin typeface="+mj-lt"/>
              </a:rPr>
              <a:t>ssets such as property:</a:t>
            </a:r>
            <a:r>
              <a:rPr lang="en-GB" sz="1600" dirty="0">
                <a:solidFill>
                  <a:srgbClr val="1D1D1B"/>
                </a:solidFill>
                <a:latin typeface="+mj-lt"/>
              </a:rPr>
              <a:t> </a:t>
            </a:r>
            <a:r>
              <a:rPr lang="en-GB" sz="1600" b="1" dirty="0">
                <a:solidFill>
                  <a:srgbClr val="1D1D1B"/>
                </a:solidFill>
                <a:latin typeface="+mj-lt"/>
              </a:rPr>
              <a:t>30%</a:t>
            </a:r>
          </a:p>
          <a:p>
            <a:pPr marL="285750" indent="-285750">
              <a:buFont typeface="Arial" panose="020B0604020202020204" pitchFamily="34" charset="0"/>
              <a:buChar char="•"/>
            </a:pPr>
            <a:r>
              <a:rPr lang="en-GB" sz="1600" b="0" i="0" dirty="0">
                <a:solidFill>
                  <a:srgbClr val="1D1D1B"/>
                </a:solidFill>
                <a:effectLst/>
                <a:latin typeface="+mj-lt"/>
              </a:rPr>
              <a:t>Reinvested in criminal activity: </a:t>
            </a:r>
            <a:r>
              <a:rPr lang="en-GB" sz="1600" b="1" i="0" dirty="0">
                <a:solidFill>
                  <a:srgbClr val="1D1D1B"/>
                </a:solidFill>
                <a:effectLst/>
                <a:latin typeface="+mj-lt"/>
              </a:rPr>
              <a:t>20%</a:t>
            </a:r>
          </a:p>
          <a:p>
            <a:pPr marL="285750" indent="-285750">
              <a:buFont typeface="Arial" panose="020B0604020202020204" pitchFamily="34" charset="0"/>
              <a:buChar char="•"/>
            </a:pPr>
            <a:r>
              <a:rPr lang="en-GB" sz="1600" b="0" i="0" dirty="0">
                <a:solidFill>
                  <a:srgbClr val="1D1D1B"/>
                </a:solidFill>
                <a:effectLst/>
                <a:latin typeface="+mj-lt"/>
              </a:rPr>
              <a:t>Disorganised or hedonistic spending: </a:t>
            </a:r>
            <a:r>
              <a:rPr lang="en-GB" sz="1600" b="1" i="0" dirty="0">
                <a:solidFill>
                  <a:srgbClr val="1D1D1B"/>
                </a:solidFill>
                <a:effectLst/>
                <a:latin typeface="+mj-lt"/>
              </a:rPr>
              <a:t>20%</a:t>
            </a:r>
          </a:p>
          <a:p>
            <a:pPr marL="285750" indent="-285750">
              <a:buFont typeface="Arial" panose="020B0604020202020204" pitchFamily="34" charset="0"/>
              <a:buChar char="•"/>
            </a:pPr>
            <a:r>
              <a:rPr lang="en-GB" sz="1600" dirty="0">
                <a:solidFill>
                  <a:srgbClr val="1D1D1B"/>
                </a:solidFill>
                <a:latin typeface="+mj-lt"/>
              </a:rPr>
              <a:t>I</a:t>
            </a:r>
            <a:r>
              <a:rPr lang="en-GB" sz="1600" b="0" i="0" dirty="0">
                <a:solidFill>
                  <a:srgbClr val="1D1D1B"/>
                </a:solidFill>
                <a:effectLst/>
                <a:latin typeface="+mj-lt"/>
              </a:rPr>
              <a:t>mmediate needs, e.g. bills and food): </a:t>
            </a:r>
            <a:r>
              <a:rPr lang="en-GB" sz="1600" b="1" i="0" dirty="0">
                <a:solidFill>
                  <a:srgbClr val="1D1D1B"/>
                </a:solidFill>
                <a:effectLst/>
                <a:latin typeface="+mj-lt"/>
              </a:rPr>
              <a:t>15%</a:t>
            </a:r>
          </a:p>
          <a:p>
            <a:pPr marL="285750" indent="-285750">
              <a:buFont typeface="Arial" panose="020B0604020202020204" pitchFamily="34" charset="0"/>
              <a:buChar char="•"/>
            </a:pPr>
            <a:r>
              <a:rPr lang="en-GB" sz="1600" b="0" i="0" dirty="0">
                <a:solidFill>
                  <a:srgbClr val="1D1D1B"/>
                </a:solidFill>
                <a:effectLst/>
                <a:latin typeface="+mj-lt"/>
              </a:rPr>
              <a:t>Status items: </a:t>
            </a:r>
            <a:r>
              <a:rPr lang="en-GB" sz="1600" b="1" i="0" dirty="0">
                <a:solidFill>
                  <a:srgbClr val="1D1D1B"/>
                </a:solidFill>
                <a:effectLst/>
                <a:latin typeface="+mj-lt"/>
              </a:rPr>
              <a:t>15%</a:t>
            </a:r>
          </a:p>
        </p:txBody>
      </p:sp>
      <p:pic>
        <p:nvPicPr>
          <p:cNvPr id="14" name="Picture 13">
            <a:extLst>
              <a:ext uri="{FF2B5EF4-FFF2-40B4-BE49-F238E27FC236}">
                <a16:creationId xmlns:a16="http://schemas.microsoft.com/office/drawing/2014/main" id="{9D0632BE-C546-455D-A4E4-941A3DA58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32" y="2334794"/>
            <a:ext cx="1587858" cy="23967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6" name="TextBox 15">
            <a:extLst>
              <a:ext uri="{FF2B5EF4-FFF2-40B4-BE49-F238E27FC236}">
                <a16:creationId xmlns:a16="http://schemas.microsoft.com/office/drawing/2014/main" id="{F1C6BEB8-7808-4E2F-9051-5C4CDABCC7B1}"/>
              </a:ext>
            </a:extLst>
          </p:cNvPr>
          <p:cNvSpPr txBox="1"/>
          <p:nvPr/>
        </p:nvSpPr>
        <p:spPr>
          <a:xfrm>
            <a:off x="2325223" y="1776722"/>
            <a:ext cx="2424780" cy="2677656"/>
          </a:xfrm>
          <a:prstGeom prst="rect">
            <a:avLst/>
          </a:prstGeom>
          <a:noFill/>
        </p:spPr>
        <p:txBody>
          <a:bodyPr wrap="square">
            <a:spAutoFit/>
          </a:bodyPr>
          <a:lstStyle/>
          <a:p>
            <a:pPr marL="285750" indent="-285750">
              <a:buFont typeface="Arial" panose="020B0604020202020204" pitchFamily="34" charset="0"/>
              <a:buChar char="•"/>
            </a:pPr>
            <a:endParaRPr lang="en-GB" sz="1200" b="1" dirty="0">
              <a:solidFill>
                <a:srgbClr val="1D1D1B"/>
              </a:solidFill>
              <a:latin typeface="+mj-lt"/>
            </a:endParaRPr>
          </a:p>
          <a:p>
            <a:r>
              <a:rPr lang="en-GB" sz="1200" i="0" dirty="0">
                <a:solidFill>
                  <a:srgbClr val="1D1D1B"/>
                </a:solidFill>
                <a:effectLst/>
                <a:latin typeface="+mj-lt"/>
              </a:rPr>
              <a:t>Michael McGuire, </a:t>
            </a:r>
            <a:r>
              <a:rPr lang="en-GB" sz="1200" i="1" dirty="0">
                <a:solidFill>
                  <a:srgbClr val="1D1D1B"/>
                </a:solidFill>
                <a:effectLst/>
                <a:latin typeface="+mj-lt"/>
              </a:rPr>
              <a:t>Into the Web of Profit: An In-Depth Study of Cybercrime, Criminals and Money</a:t>
            </a:r>
            <a:r>
              <a:rPr lang="en-GB" sz="1200" i="0" dirty="0">
                <a:solidFill>
                  <a:srgbClr val="1D1D1B"/>
                </a:solidFill>
                <a:effectLst/>
                <a:latin typeface="+mj-lt"/>
              </a:rPr>
              <a:t>, </a:t>
            </a:r>
            <a:r>
              <a:rPr lang="en-GB" sz="1200" i="0" dirty="0" err="1">
                <a:solidFill>
                  <a:srgbClr val="1D1D1B"/>
                </a:solidFill>
                <a:effectLst/>
                <a:latin typeface="+mj-lt"/>
              </a:rPr>
              <a:t>Bromium</a:t>
            </a:r>
            <a:r>
              <a:rPr lang="en-GB" sz="1200" i="0" dirty="0">
                <a:solidFill>
                  <a:srgbClr val="1D1D1B"/>
                </a:solidFill>
                <a:effectLst/>
                <a:latin typeface="+mj-lt"/>
              </a:rPr>
              <a:t>, April 2018, p. 100</a:t>
            </a:r>
          </a:p>
          <a:p>
            <a:endParaRPr lang="en-GB" sz="1200" dirty="0">
              <a:latin typeface="+mj-lt"/>
            </a:endParaRPr>
          </a:p>
          <a:p>
            <a:endParaRPr lang="en-GB" sz="1200" dirty="0">
              <a:latin typeface="+mj-lt"/>
            </a:endParaRPr>
          </a:p>
          <a:p>
            <a:endParaRPr lang="en-GB" sz="1200" dirty="0">
              <a:latin typeface="+mj-lt"/>
            </a:endParaRPr>
          </a:p>
          <a:p>
            <a:endParaRPr lang="en-GB" sz="1200" dirty="0" smtClean="0">
              <a:latin typeface="+mj-lt"/>
            </a:endParaRPr>
          </a:p>
          <a:p>
            <a:r>
              <a:rPr lang="en-GB" sz="1200" dirty="0" smtClean="0">
                <a:latin typeface="+mj-lt"/>
              </a:rPr>
              <a:t>Jonathan </a:t>
            </a:r>
            <a:r>
              <a:rPr lang="en-GB" sz="1200" dirty="0" err="1">
                <a:latin typeface="+mj-lt"/>
              </a:rPr>
              <a:t>Lusthaus</a:t>
            </a:r>
            <a:r>
              <a:rPr lang="en-GB" sz="1200" dirty="0">
                <a:latin typeface="+mj-lt"/>
              </a:rPr>
              <a:t>, </a:t>
            </a:r>
            <a:r>
              <a:rPr lang="en-GB" sz="1200" i="1" dirty="0">
                <a:latin typeface="+mj-lt"/>
              </a:rPr>
              <a:t>The Industry of Anonymity </a:t>
            </a:r>
            <a:r>
              <a:rPr lang="en-GB" sz="1200" dirty="0">
                <a:latin typeface="+mj-lt"/>
              </a:rPr>
              <a:t>(OUP 2018)</a:t>
            </a:r>
            <a:br>
              <a:rPr lang="en-GB" sz="1200" dirty="0">
                <a:latin typeface="+mj-lt"/>
              </a:rPr>
            </a:br>
            <a:endParaRPr lang="en-GB" sz="1200" dirty="0">
              <a:latin typeface="+mj-lt"/>
            </a:endParaRPr>
          </a:p>
        </p:txBody>
      </p:sp>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3987178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B8A3-A886-4E95-A496-620190483703}"/>
              </a:ext>
            </a:extLst>
          </p:cNvPr>
          <p:cNvSpPr>
            <a:spLocks noGrp="1"/>
          </p:cNvSpPr>
          <p:nvPr>
            <p:ph type="title"/>
          </p:nvPr>
        </p:nvSpPr>
        <p:spPr>
          <a:xfrm>
            <a:off x="4094227" y="1790058"/>
            <a:ext cx="4446269" cy="1234440"/>
          </a:xfrm>
        </p:spPr>
        <p:txBody>
          <a:bodyPr vert="horz" lIns="205740" tIns="137160" rIns="205740" bIns="137160" rtlCol="0" anchor="ctr" anchorCtr="1">
            <a:normAutofit fontScale="90000"/>
          </a:bodyPr>
          <a:lstStyle/>
          <a:p>
            <a:pPr algn="ctr"/>
            <a:r>
              <a:rPr lang="en-US" sz="4000" dirty="0"/>
              <a:t>What is the connection with money laundering?</a:t>
            </a:r>
          </a:p>
        </p:txBody>
      </p:sp>
      <p:pic>
        <p:nvPicPr>
          <p:cNvPr id="4" name="Picture 3">
            <a:extLst>
              <a:ext uri="{FF2B5EF4-FFF2-40B4-BE49-F238E27FC236}">
                <a16:creationId xmlns:a16="http://schemas.microsoft.com/office/drawing/2014/main" id="{4F5325B8-FBE3-499F-AA5D-E6795DB4DB8C}"/>
              </a:ext>
            </a:extLst>
          </p:cNvPr>
          <p:cNvPicPr>
            <a:picLocks noChangeAspect="1"/>
          </p:cNvPicPr>
          <p:nvPr/>
        </p:nvPicPr>
        <p:blipFill rotWithShape="1">
          <a:blip r:embed="rId2"/>
          <a:srcRect l="17341" r="14793" b="1"/>
          <a:stretch/>
        </p:blipFill>
        <p:spPr>
          <a:xfrm>
            <a:off x="15" y="7"/>
            <a:ext cx="3490708" cy="5143493"/>
          </a:xfrm>
          <a:prstGeom prst="rect">
            <a:avLst/>
          </a:prstGeom>
          <a:solidFill>
            <a:srgbClr val="FFFFFF"/>
          </a:solidFill>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6475955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18</a:t>
            </a:fld>
            <a:endParaRPr lang="en-AU"/>
          </a:p>
        </p:txBody>
      </p:sp>
      <p:graphicFrame>
        <p:nvGraphicFramePr>
          <p:cNvPr id="2" name="Diagram 1"/>
          <p:cNvGraphicFramePr/>
          <p:nvPr>
            <p:extLst>
              <p:ext uri="{D42A27DB-BD31-4B8C-83A1-F6EECF244321}">
                <p14:modId xmlns:p14="http://schemas.microsoft.com/office/powerpoint/2010/main" val="2248342601"/>
              </p:ext>
            </p:extLst>
          </p:nvPr>
        </p:nvGraphicFramePr>
        <p:xfrm>
          <a:off x="631247" y="422519"/>
          <a:ext cx="374552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286900809"/>
              </p:ext>
            </p:extLst>
          </p:nvPr>
        </p:nvGraphicFramePr>
        <p:xfrm>
          <a:off x="4792938" y="422519"/>
          <a:ext cx="3745523"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Left-Right Arrow 2"/>
          <p:cNvSpPr/>
          <p:nvPr/>
        </p:nvSpPr>
        <p:spPr>
          <a:xfrm>
            <a:off x="4009293" y="2299188"/>
            <a:ext cx="1248692" cy="3106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22630896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CC83-C305-42BA-A042-D0C9213BB22B}"/>
              </a:ext>
            </a:extLst>
          </p:cNvPr>
          <p:cNvSpPr>
            <a:spLocks noGrp="1"/>
          </p:cNvSpPr>
          <p:nvPr>
            <p:ph type="title"/>
          </p:nvPr>
        </p:nvSpPr>
        <p:spPr>
          <a:xfrm>
            <a:off x="2448000" y="324000"/>
            <a:ext cx="6300000" cy="2139553"/>
          </a:xfrm>
        </p:spPr>
        <p:txBody>
          <a:bodyPr>
            <a:normAutofit fontScale="90000"/>
          </a:bodyPr>
          <a:lstStyle/>
          <a:p>
            <a:r>
              <a:rPr lang="en-AU" dirty="0" smtClean="0"/>
              <a:t>Traditional financial sector</a:t>
            </a:r>
            <a:endParaRPr lang="en-AU" dirty="0"/>
          </a:p>
        </p:txBody>
      </p:sp>
      <p:sp>
        <p:nvSpPr>
          <p:cNvPr id="4" name="Slide Number Placeholder 3">
            <a:extLst>
              <a:ext uri="{FF2B5EF4-FFF2-40B4-BE49-F238E27FC236}">
                <a16:creationId xmlns:a16="http://schemas.microsoft.com/office/drawing/2014/main" id="{94E24FA8-0E99-4CE5-9186-42E53DE91E01}"/>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19</a:t>
            </a:fld>
            <a:endParaRPr lang="en-AU" dirty="0"/>
          </a:p>
        </p:txBody>
      </p:sp>
      <p:sp>
        <p:nvSpPr>
          <p:cNvPr id="5"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1384845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4FC1-E840-475C-A99D-71E763F890E2}"/>
              </a:ext>
            </a:extLst>
          </p:cNvPr>
          <p:cNvSpPr>
            <a:spLocks noGrp="1"/>
          </p:cNvSpPr>
          <p:nvPr>
            <p:ph type="title"/>
          </p:nvPr>
        </p:nvSpPr>
        <p:spPr>
          <a:xfrm>
            <a:off x="324000" y="324000"/>
            <a:ext cx="2880000" cy="3144414"/>
          </a:xfrm>
        </p:spPr>
        <p:txBody>
          <a:bodyPr>
            <a:normAutofit/>
          </a:bodyPr>
          <a:lstStyle/>
          <a:p>
            <a:r>
              <a:rPr lang="en-AU" sz="4000" dirty="0"/>
              <a:t>Contents</a:t>
            </a:r>
          </a:p>
        </p:txBody>
      </p:sp>
      <p:graphicFrame>
        <p:nvGraphicFramePr>
          <p:cNvPr id="7" name="Table 7">
            <a:extLst>
              <a:ext uri="{FF2B5EF4-FFF2-40B4-BE49-F238E27FC236}">
                <a16:creationId xmlns:a16="http://schemas.microsoft.com/office/drawing/2014/main" id="{9ED8B41A-874F-4E02-A506-F227B61FD99D}"/>
              </a:ext>
            </a:extLst>
          </p:cNvPr>
          <p:cNvGraphicFramePr>
            <a:graphicFrameLocks noGrp="1"/>
          </p:cNvGraphicFramePr>
          <p:nvPr>
            <p:ph idx="1"/>
            <p:extLst>
              <p:ext uri="{D42A27DB-BD31-4B8C-83A1-F6EECF244321}">
                <p14:modId xmlns:p14="http://schemas.microsoft.com/office/powerpoint/2010/main" val="1762989075"/>
              </p:ext>
            </p:extLst>
          </p:nvPr>
        </p:nvGraphicFramePr>
        <p:xfrm>
          <a:off x="3634155" y="323850"/>
          <a:ext cx="5149484" cy="2429040"/>
        </p:xfrm>
        <a:graphic>
          <a:graphicData uri="http://schemas.openxmlformats.org/drawingml/2006/table">
            <a:tbl>
              <a:tblPr>
                <a:tableStyleId>{2D5ABB26-0587-4C30-8999-92F81FD0307C}</a:tableStyleId>
              </a:tblPr>
              <a:tblGrid>
                <a:gridCol w="829262">
                  <a:extLst>
                    <a:ext uri="{9D8B030D-6E8A-4147-A177-3AD203B41FA5}">
                      <a16:colId xmlns:a16="http://schemas.microsoft.com/office/drawing/2014/main" val="1846873416"/>
                    </a:ext>
                  </a:extLst>
                </a:gridCol>
                <a:gridCol w="3637552">
                  <a:extLst>
                    <a:ext uri="{9D8B030D-6E8A-4147-A177-3AD203B41FA5}">
                      <a16:colId xmlns:a16="http://schemas.microsoft.com/office/drawing/2014/main" val="4186388156"/>
                    </a:ext>
                  </a:extLst>
                </a:gridCol>
                <a:gridCol w="682670">
                  <a:extLst>
                    <a:ext uri="{9D8B030D-6E8A-4147-A177-3AD203B41FA5}">
                      <a16:colId xmlns:a16="http://schemas.microsoft.com/office/drawing/2014/main" val="973080310"/>
                    </a:ext>
                  </a:extLst>
                </a:gridCol>
              </a:tblGrid>
              <a:tr h="576000">
                <a:tc>
                  <a:txBody>
                    <a:bodyPr/>
                    <a:lstStyle/>
                    <a:p>
                      <a:r>
                        <a:rPr lang="en-AU" sz="2000" dirty="0">
                          <a:solidFill>
                            <a:schemeClr val="accent1"/>
                          </a:solidFill>
                        </a:rPr>
                        <a:t>01</a:t>
                      </a:r>
                    </a:p>
                  </a:txBody>
                  <a:tcPr anchor="ctr">
                    <a:lnL>
                      <a:noFill/>
                    </a:lnL>
                    <a:lnR>
                      <a:noFill/>
                    </a:lnR>
                    <a:lnT>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2000" dirty="0">
                          <a:solidFill>
                            <a:schemeClr val="tx1"/>
                          </a:solidFill>
                        </a:rPr>
                        <a:t>What is cybercrime?</a:t>
                      </a:r>
                    </a:p>
                  </a:txBody>
                  <a:tcPr anchor="ctr">
                    <a:lnL>
                      <a:noFill/>
                    </a:lnL>
                    <a:lnR>
                      <a:noFill/>
                    </a:lnR>
                    <a:lnT>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AU" sz="2000" dirty="0">
                        <a:solidFill>
                          <a:schemeClr val="tx1"/>
                        </a:solidFill>
                      </a:endParaRPr>
                    </a:p>
                  </a:txBody>
                  <a:tcPr anchor="ctr">
                    <a:lnL>
                      <a:noFill/>
                    </a:lnL>
                    <a:lnR>
                      <a:noFill/>
                    </a:lnR>
                    <a:lnT>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9625414"/>
                  </a:ext>
                </a:extLst>
              </a:tr>
              <a:tr h="576000">
                <a:tc>
                  <a:txBody>
                    <a:bodyPr/>
                    <a:lstStyle/>
                    <a:p>
                      <a:r>
                        <a:rPr lang="en-AU" sz="2000" dirty="0">
                          <a:solidFill>
                            <a:schemeClr val="accent1"/>
                          </a:solidFill>
                        </a:rPr>
                        <a:t>02</a:t>
                      </a:r>
                    </a:p>
                  </a:txBody>
                  <a:tcPr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sz="2000" dirty="0">
                          <a:solidFill>
                            <a:schemeClr val="tx1"/>
                          </a:solidFill>
                        </a:rPr>
                        <a:t>Cybercrime as a business</a:t>
                      </a:r>
                    </a:p>
                  </a:txBody>
                  <a:tcPr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AU" sz="2000" dirty="0">
                        <a:solidFill>
                          <a:schemeClr val="tx1"/>
                        </a:solidFill>
                      </a:endParaRPr>
                    </a:p>
                  </a:txBody>
                  <a:tcPr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7224851"/>
                  </a:ext>
                </a:extLst>
              </a:tr>
              <a:tr h="576000">
                <a:tc>
                  <a:txBody>
                    <a:bodyPr/>
                    <a:lstStyle/>
                    <a:p>
                      <a:r>
                        <a:rPr lang="en-AU" sz="2000" dirty="0">
                          <a:solidFill>
                            <a:schemeClr val="accent1"/>
                          </a:solidFill>
                        </a:rPr>
                        <a:t>03</a:t>
                      </a:r>
                    </a:p>
                  </a:txBody>
                  <a:tcPr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sz="2000" dirty="0">
                          <a:solidFill>
                            <a:schemeClr val="tx1"/>
                          </a:solidFill>
                        </a:rPr>
                        <a:t>The role of the traditional financial sector</a:t>
                      </a:r>
                    </a:p>
                  </a:txBody>
                  <a:tcPr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AU" sz="2000" dirty="0">
                        <a:solidFill>
                          <a:schemeClr val="tx1"/>
                        </a:solidFill>
                      </a:endParaRPr>
                    </a:p>
                  </a:txBody>
                  <a:tcPr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518895"/>
                  </a:ext>
                </a:extLst>
              </a:tr>
              <a:tr h="576000">
                <a:tc>
                  <a:txBody>
                    <a:bodyPr/>
                    <a:lstStyle/>
                    <a:p>
                      <a:r>
                        <a:rPr lang="en-AU" sz="2000" dirty="0">
                          <a:solidFill>
                            <a:schemeClr val="accent1"/>
                          </a:solidFill>
                        </a:rPr>
                        <a:t>04</a:t>
                      </a:r>
                    </a:p>
                  </a:txBody>
                  <a:tcPr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sz="2000" dirty="0">
                          <a:solidFill>
                            <a:schemeClr val="tx1"/>
                          </a:solidFill>
                        </a:rPr>
                        <a:t>The role of </a:t>
                      </a:r>
                      <a:r>
                        <a:rPr lang="en-AU" sz="2000" dirty="0" smtClean="0">
                          <a:solidFill>
                            <a:schemeClr val="tx1"/>
                          </a:solidFill>
                        </a:rPr>
                        <a:t>cryptocurrency</a:t>
                      </a:r>
                      <a:endParaRPr lang="en-AU" sz="2000" dirty="0">
                        <a:solidFill>
                          <a:schemeClr val="tx1"/>
                        </a:solidFill>
                      </a:endParaRPr>
                    </a:p>
                  </a:txBody>
                  <a:tcPr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AU" sz="2000" dirty="0">
                        <a:solidFill>
                          <a:schemeClr val="tx1"/>
                        </a:solidFill>
                      </a:endParaRPr>
                    </a:p>
                  </a:txBody>
                  <a:tcPr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6434648"/>
                  </a:ext>
                </a:extLst>
              </a:tr>
            </a:tbl>
          </a:graphicData>
        </a:graphic>
      </p:graphicFrame>
      <p:sp>
        <p:nvSpPr>
          <p:cNvPr id="4"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
        <p:nvSpPr>
          <p:cNvPr id="5" name="Slide Number Placeholder 4">
            <a:extLst>
              <a:ext uri="{FF2B5EF4-FFF2-40B4-BE49-F238E27FC236}">
                <a16:creationId xmlns:a16="http://schemas.microsoft.com/office/drawing/2014/main" id="{2C984552-6D96-45E3-BE0B-C9F35561CAAE}"/>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2</a:t>
            </a:fld>
            <a:endParaRPr lang="en-AU"/>
          </a:p>
        </p:txBody>
      </p:sp>
    </p:spTree>
    <p:extLst>
      <p:ext uri="{BB962C8B-B14F-4D97-AF65-F5344CB8AC3E}">
        <p14:creationId xmlns:p14="http://schemas.microsoft.com/office/powerpoint/2010/main" val="2114100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20</a:t>
            </a:fld>
            <a:endParaRPr lang="en-AU"/>
          </a:p>
        </p:txBody>
      </p:sp>
      <p:graphicFrame>
        <p:nvGraphicFramePr>
          <p:cNvPr id="6" name="Diagram 5"/>
          <p:cNvGraphicFramePr/>
          <p:nvPr>
            <p:extLst>
              <p:ext uri="{D42A27DB-BD31-4B8C-83A1-F6EECF244321}">
                <p14:modId xmlns:p14="http://schemas.microsoft.com/office/powerpoint/2010/main" val="250911690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1176846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21</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Money Mule Accounts</a:t>
            </a:r>
            <a:endParaRPr lang="en-AU" sz="2800" dirty="0"/>
          </a:p>
        </p:txBody>
      </p:sp>
      <p:sp>
        <p:nvSpPr>
          <p:cNvPr id="2" name="TextBox 1">
            <a:extLst>
              <a:ext uri="{FF2B5EF4-FFF2-40B4-BE49-F238E27FC236}">
                <a16:creationId xmlns:a16="http://schemas.microsoft.com/office/drawing/2014/main" id="{11CA855E-F7DA-4494-A9AF-2D41F8722872}"/>
              </a:ext>
            </a:extLst>
          </p:cNvPr>
          <p:cNvSpPr txBox="1"/>
          <p:nvPr/>
        </p:nvSpPr>
        <p:spPr>
          <a:xfrm>
            <a:off x="633932" y="1025889"/>
            <a:ext cx="7876136" cy="1754326"/>
          </a:xfrm>
          <a:prstGeom prst="rect">
            <a:avLst/>
          </a:prstGeom>
          <a:noFill/>
        </p:spPr>
        <p:txBody>
          <a:bodyPr wrap="square" rtlCol="0">
            <a:spAutoFit/>
          </a:bodyPr>
          <a:lstStyle/>
          <a:p>
            <a:pPr marL="285750" indent="-285750">
              <a:buFont typeface="Arial" panose="020B0604020202020204" pitchFamily="34" charset="0"/>
              <a:buChar char="•"/>
            </a:pPr>
            <a:r>
              <a:rPr lang="en-AU" dirty="0" smtClean="0"/>
              <a:t>An account controlled by someone working for a cybercriminal:</a:t>
            </a:r>
          </a:p>
          <a:p>
            <a:pPr marL="742950" lvl="1" indent="-285750">
              <a:buFont typeface="Arial" panose="020B0604020202020204" pitchFamily="34" charset="0"/>
              <a:buChar char="•"/>
            </a:pPr>
            <a:r>
              <a:rPr lang="en-AU" dirty="0" smtClean="0"/>
              <a:t>Employment scams</a:t>
            </a:r>
          </a:p>
          <a:p>
            <a:pPr marL="742950" lvl="1" indent="-285750">
              <a:buFont typeface="Arial" panose="020B0604020202020204" pitchFamily="34" charset="0"/>
              <a:buChar char="•"/>
            </a:pPr>
            <a:r>
              <a:rPr lang="en-AU" dirty="0" smtClean="0"/>
              <a:t>Romance scams</a:t>
            </a:r>
          </a:p>
          <a:p>
            <a:pPr marL="285750" indent="-285750">
              <a:buFont typeface="Arial" panose="020B0604020202020204" pitchFamily="34" charset="0"/>
              <a:buChar char="•"/>
            </a:pPr>
            <a:r>
              <a:rPr lang="en-AU" dirty="0" smtClean="0"/>
              <a:t>A hacked account;</a:t>
            </a:r>
          </a:p>
          <a:p>
            <a:pPr marL="285750" indent="-285750">
              <a:buFont typeface="Arial" panose="020B0604020202020204" pitchFamily="34" charset="0"/>
              <a:buChar char="•"/>
            </a:pPr>
            <a:r>
              <a:rPr lang="en-AU" dirty="0" smtClean="0"/>
              <a:t>A purchased account;</a:t>
            </a:r>
          </a:p>
          <a:p>
            <a:pPr marL="285750" indent="-285750">
              <a:buFont typeface="Arial" panose="020B0604020202020204" pitchFamily="34" charset="0"/>
              <a:buChar char="•"/>
            </a:pPr>
            <a:r>
              <a:rPr lang="en-AU" dirty="0" smtClean="0"/>
              <a:t>An account opened with a fake ID.</a:t>
            </a:r>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4191098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22</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Corporate Accounts</a:t>
            </a:r>
            <a:endParaRPr lang="en-AU"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76" y="890954"/>
            <a:ext cx="6294647" cy="3934772"/>
          </a:xfrm>
          <a:prstGeom prst="rect">
            <a:avLst/>
          </a:prstGeom>
        </p:spPr>
      </p:pic>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2302008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23</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Regulatory Requirements</a:t>
            </a:r>
            <a:endParaRPr lang="en-AU" sz="2800" dirty="0"/>
          </a:p>
        </p:txBody>
      </p:sp>
      <p:sp>
        <p:nvSpPr>
          <p:cNvPr id="2" name="TextBox 1">
            <a:extLst>
              <a:ext uri="{FF2B5EF4-FFF2-40B4-BE49-F238E27FC236}">
                <a16:creationId xmlns:a16="http://schemas.microsoft.com/office/drawing/2014/main" id="{11CA855E-F7DA-4494-A9AF-2D41F8722872}"/>
              </a:ext>
            </a:extLst>
          </p:cNvPr>
          <p:cNvSpPr txBox="1"/>
          <p:nvPr/>
        </p:nvSpPr>
        <p:spPr>
          <a:xfrm>
            <a:off x="633932" y="1025889"/>
            <a:ext cx="7876136" cy="2031325"/>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Risk assessment</a:t>
            </a:r>
          </a:p>
          <a:p>
            <a:pPr marL="285750" indent="-285750">
              <a:buFont typeface="Arial" panose="020B0604020202020204" pitchFamily="34" charset="0"/>
              <a:buChar char="•"/>
            </a:pPr>
            <a:r>
              <a:rPr lang="en-GB" dirty="0" smtClean="0"/>
              <a:t>Customer </a:t>
            </a:r>
            <a:r>
              <a:rPr lang="en-GB" dirty="0"/>
              <a:t>due diligence</a:t>
            </a:r>
          </a:p>
          <a:p>
            <a:pPr marL="285750" indent="-285750">
              <a:buFont typeface="Arial" panose="020B0604020202020204" pitchFamily="34" charset="0"/>
              <a:buChar char="•"/>
            </a:pPr>
            <a:r>
              <a:rPr lang="en-GB" dirty="0" smtClean="0"/>
              <a:t>Filing suspicious matter reports (SMRs), threshold transaction reports (TTRs) and </a:t>
            </a:r>
            <a:r>
              <a:rPr lang="en-AU" dirty="0" smtClean="0"/>
              <a:t>international </a:t>
            </a:r>
            <a:r>
              <a:rPr lang="en-AU" dirty="0"/>
              <a:t>funds transfer instruction (IFTI) </a:t>
            </a:r>
            <a:r>
              <a:rPr lang="en-AU" dirty="0" smtClean="0"/>
              <a:t>reports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smtClean="0"/>
              <a:t>Reports received and analysed by the </a:t>
            </a:r>
            <a:r>
              <a:rPr lang="en-AU" dirty="0"/>
              <a:t>Australian Transaction Reports and Analysis </a:t>
            </a:r>
            <a:r>
              <a:rPr lang="en-AU" dirty="0" smtClean="0"/>
              <a:t>Centre (AUSTRAC)</a:t>
            </a:r>
            <a:endParaRPr lang="en-GB" dirty="0"/>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26170189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24</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Example of a Success Story</a:t>
            </a:r>
            <a:endParaRPr lang="en-AU" sz="2800" dirty="0"/>
          </a:p>
        </p:txBody>
      </p:sp>
      <p:sp>
        <p:nvSpPr>
          <p:cNvPr id="2" name="TextBox 1">
            <a:extLst>
              <a:ext uri="{FF2B5EF4-FFF2-40B4-BE49-F238E27FC236}">
                <a16:creationId xmlns:a16="http://schemas.microsoft.com/office/drawing/2014/main" id="{11CA855E-F7DA-4494-A9AF-2D41F8722872}"/>
              </a:ext>
            </a:extLst>
          </p:cNvPr>
          <p:cNvSpPr txBox="1"/>
          <p:nvPr/>
        </p:nvSpPr>
        <p:spPr>
          <a:xfrm>
            <a:off x="633932" y="1025889"/>
            <a:ext cx="7876136" cy="3293209"/>
          </a:xfrm>
          <a:prstGeom prst="rect">
            <a:avLst/>
          </a:prstGeom>
          <a:noFill/>
        </p:spPr>
        <p:txBody>
          <a:bodyPr wrap="square" rtlCol="0">
            <a:spAutoFit/>
          </a:bodyPr>
          <a:lstStyle/>
          <a:p>
            <a:r>
              <a:rPr lang="en-AU" dirty="0" err="1"/>
              <a:t>Tomáš</a:t>
            </a:r>
            <a:r>
              <a:rPr lang="en-AU" dirty="0"/>
              <a:t> </a:t>
            </a:r>
            <a:r>
              <a:rPr lang="en-AU" dirty="0" err="1"/>
              <a:t>Jiříkovský</a:t>
            </a:r>
            <a:r>
              <a:rPr lang="en-AU" dirty="0"/>
              <a:t>, the administrator of the Dark Web market Sheep Marketplace, was sentenced to nine years in prison in the Czech Republic after he stole the equivalent of $731,600 in bitcoin from the market’s users. He invested $345,000 derived from the sale of bitcoins into purchasing a house, which was subsequently seized by law enforcement. </a:t>
            </a:r>
            <a:r>
              <a:rPr lang="en-AU" dirty="0" smtClean="0"/>
              <a:t>The investigation </a:t>
            </a:r>
            <a:r>
              <a:rPr lang="en-AU" dirty="0"/>
              <a:t>was triggered by a suspicious transaction report </a:t>
            </a:r>
            <a:r>
              <a:rPr lang="en-AU" dirty="0" smtClean="0"/>
              <a:t>from </a:t>
            </a:r>
            <a:r>
              <a:rPr lang="en-AU" dirty="0"/>
              <a:t>the bank where his partner had her account in relation to the transfer of $35,000 from a bitcoin exchange to her. </a:t>
            </a:r>
            <a:endParaRPr lang="en-AU" dirty="0" smtClean="0"/>
          </a:p>
          <a:p>
            <a:pPr lvl="2"/>
            <a:endParaRPr lang="en-AU" sz="1600" i="1" dirty="0" smtClean="0"/>
          </a:p>
          <a:p>
            <a:pPr lvl="2"/>
            <a:r>
              <a:rPr lang="en-AU" sz="1600" i="1" dirty="0" smtClean="0"/>
              <a:t>Sources</a:t>
            </a:r>
            <a:r>
              <a:rPr lang="en-AU" sz="1600" i="1" dirty="0"/>
              <a:t>: </a:t>
            </a:r>
            <a:r>
              <a:rPr lang="en-AU" sz="1600" dirty="0" err="1"/>
              <a:t>BayPay</a:t>
            </a:r>
            <a:r>
              <a:rPr lang="en-AU" sz="1600" dirty="0"/>
              <a:t> Forum, </a:t>
            </a:r>
            <a:r>
              <a:rPr lang="en-AU" sz="1600" i="1" dirty="0"/>
              <a:t>‘Czech Police Seize $345,000 Property Linked to Bitcoin Hack’, 1 April 2015; </a:t>
            </a:r>
            <a:r>
              <a:rPr lang="en-AU" sz="1600" dirty="0"/>
              <a:t>Deep Dot Web, </a:t>
            </a:r>
            <a:r>
              <a:rPr lang="en-AU" sz="1600" i="1" dirty="0"/>
              <a:t>‘Sheep Marketplace Owner Indicted and Faces Years in Prison’, 21 April 2017. </a:t>
            </a:r>
            <a:endParaRPr lang="en-GB" sz="1600" dirty="0"/>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1487375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25</a:t>
            </a:fld>
            <a:endParaRPr lang="en-AU"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443" y="0"/>
            <a:ext cx="4974557" cy="4816604"/>
          </a:xfrm>
          <a:prstGeom prst="rect">
            <a:avLst/>
          </a:prstGeom>
        </p:spPr>
      </p:pic>
      <p:sp>
        <p:nvSpPr>
          <p:cNvPr id="11" name="Title 1">
            <a:extLst>
              <a:ext uri="{FF2B5EF4-FFF2-40B4-BE49-F238E27FC236}">
                <a16:creationId xmlns:a16="http://schemas.microsoft.com/office/drawing/2014/main" id="{6D08A421-E630-4F84-82CC-0F10D4D2EB8E}"/>
              </a:ext>
            </a:extLst>
          </p:cNvPr>
          <p:cNvSpPr txBox="1">
            <a:spLocks/>
          </p:cNvSpPr>
          <p:nvPr/>
        </p:nvSpPr>
        <p:spPr>
          <a:xfrm>
            <a:off x="1176226" y="224852"/>
            <a:ext cx="2726770"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Challenges</a:t>
            </a:r>
            <a:endParaRPr lang="en-AU" sz="2800" dirty="0"/>
          </a:p>
        </p:txBody>
      </p:sp>
      <p:sp>
        <p:nvSpPr>
          <p:cNvPr id="12" name="TextBox 11">
            <a:extLst>
              <a:ext uri="{FF2B5EF4-FFF2-40B4-BE49-F238E27FC236}">
                <a16:creationId xmlns:a16="http://schemas.microsoft.com/office/drawing/2014/main" id="{11CA855E-F7DA-4494-A9AF-2D41F8722872}"/>
              </a:ext>
            </a:extLst>
          </p:cNvPr>
          <p:cNvSpPr txBox="1"/>
          <p:nvPr/>
        </p:nvSpPr>
        <p:spPr>
          <a:xfrm>
            <a:off x="257908" y="1025889"/>
            <a:ext cx="3464169" cy="1754326"/>
          </a:xfrm>
          <a:prstGeom prst="rect">
            <a:avLst/>
          </a:prstGeom>
          <a:noFill/>
        </p:spPr>
        <p:txBody>
          <a:bodyPr wrap="square" rtlCol="0">
            <a:spAutoFit/>
          </a:bodyPr>
          <a:lstStyle/>
          <a:p>
            <a:pPr marL="285750" indent="-285750">
              <a:buFont typeface="Arial" panose="020B0604020202020204" pitchFamily="34" charset="0"/>
              <a:buChar char="•"/>
            </a:pPr>
            <a:r>
              <a:rPr lang="en-AU" dirty="0" smtClean="0"/>
              <a:t>Over-reporting (false positives)</a:t>
            </a:r>
          </a:p>
          <a:p>
            <a:pPr marL="285750" indent="-285750">
              <a:buFont typeface="Arial" panose="020B0604020202020204" pitchFamily="34" charset="0"/>
              <a:buChar char="•"/>
            </a:pPr>
            <a:r>
              <a:rPr lang="en-GB" dirty="0" smtClean="0"/>
              <a:t>Under-reporting (false negatives)</a:t>
            </a:r>
          </a:p>
          <a:p>
            <a:pPr marL="285750" indent="-285750">
              <a:buFont typeface="Arial" panose="020B0604020202020204" pitchFamily="34" charset="0"/>
              <a:buChar char="•"/>
            </a:pPr>
            <a:r>
              <a:rPr lang="en-GB" dirty="0" smtClean="0"/>
              <a:t>Lack of the right information in reports</a:t>
            </a:r>
            <a:endParaRPr lang="en-GB" dirty="0"/>
          </a:p>
        </p:txBody>
      </p:sp>
      <p:sp>
        <p:nvSpPr>
          <p:cNvPr id="13"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4078240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69074A-D4A5-45D5-814E-6053150B56A4}"/>
              </a:ext>
            </a:extLst>
          </p:cNvPr>
          <p:cNvPicPr>
            <a:picLocks noChangeAspect="1"/>
          </p:cNvPicPr>
          <p:nvPr/>
        </p:nvPicPr>
        <p:blipFill>
          <a:blip r:embed="rId2"/>
          <a:stretch>
            <a:fillRect/>
          </a:stretch>
        </p:blipFill>
        <p:spPr>
          <a:xfrm>
            <a:off x="0" y="0"/>
            <a:ext cx="9139635" cy="4706911"/>
          </a:xfrm>
          <a:prstGeom prst="rect">
            <a:avLst/>
          </a:prstGeom>
          <a:solidFill>
            <a:srgbClr val="FFFFFF">
              <a:shade val="85000"/>
            </a:srgbClr>
          </a:solidFill>
        </p:spPr>
      </p:pic>
      <p:sp>
        <p:nvSpPr>
          <p:cNvPr id="5"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
        <p:nvSpPr>
          <p:cNvPr id="6"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26</a:t>
            </a:fld>
            <a:endParaRPr lang="en-AU" dirty="0"/>
          </a:p>
        </p:txBody>
      </p:sp>
    </p:spTree>
    <p:extLst>
      <p:ext uri="{BB962C8B-B14F-4D97-AF65-F5344CB8AC3E}">
        <p14:creationId xmlns:p14="http://schemas.microsoft.com/office/powerpoint/2010/main" val="17269118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665476" y="138903"/>
            <a:ext cx="3813048" cy="865438"/>
          </a:xfrm>
        </p:spPr>
        <p:txBody>
          <a:bodyPr vert="horz" lIns="137160" tIns="137160" rIns="99060" bIns="137160" rtlCol="0" anchor="t">
            <a:normAutofit/>
          </a:bodyPr>
          <a:lstStyle/>
          <a:p>
            <a:r>
              <a:rPr lang="en-US" sz="2800" dirty="0"/>
              <a:t>FATF – Origins</a:t>
            </a:r>
          </a:p>
        </p:txBody>
      </p:sp>
      <p:sp>
        <p:nvSpPr>
          <p:cNvPr id="2" name="Content Placeholder 1"/>
          <p:cNvSpPr>
            <a:spLocks noGrp="1"/>
          </p:cNvSpPr>
          <p:nvPr>
            <p:ph idx="1"/>
          </p:nvPr>
        </p:nvSpPr>
        <p:spPr>
          <a:xfrm>
            <a:off x="1049311" y="1101111"/>
            <a:ext cx="4238207" cy="3877499"/>
          </a:xfrm>
        </p:spPr>
        <p:txBody>
          <a:bodyPr>
            <a:normAutofit fontScale="92500" lnSpcReduction="10000"/>
          </a:bodyPr>
          <a:lstStyle/>
          <a:p>
            <a:pPr>
              <a:lnSpc>
                <a:spcPct val="90000"/>
              </a:lnSpc>
            </a:pPr>
            <a:r>
              <a:rPr lang="en-GB" sz="2000" dirty="0" smtClean="0">
                <a:solidFill>
                  <a:schemeClr val="tx1"/>
                </a:solidFill>
              </a:rPr>
              <a:t>Amongst </a:t>
            </a:r>
            <a:r>
              <a:rPr lang="en-GB" sz="2000" dirty="0">
                <a:solidFill>
                  <a:schemeClr val="tx1"/>
                </a:solidFill>
              </a:rPr>
              <a:t>the original group of twelve participant countries everyone threw their hobby horse into the discussion: the United States suggested cash controls, the UK notification of suspicious transactions, and the Swiss wanted their newly invented concept of identification of customers to be internationalized. Overall, the elements were stitched together in the so-called “40 Recommendations” and frankly – at the time (in 1989) – no one believed they would survive the next three months</a:t>
            </a:r>
            <a:r>
              <a:rPr lang="en-GB" sz="2000" dirty="0" smtClean="0">
                <a:solidFill>
                  <a:schemeClr val="tx1"/>
                </a:solidFill>
              </a:rPr>
              <a:t>.</a:t>
            </a:r>
            <a:endParaRPr lang="en-GB" sz="2000" dirty="0">
              <a:solidFill>
                <a:schemeClr val="tx1"/>
              </a:solidFill>
            </a:endParaRPr>
          </a:p>
          <a:p>
            <a:pPr algn="r">
              <a:lnSpc>
                <a:spcPct val="90000"/>
              </a:lnSpc>
            </a:pPr>
            <a:r>
              <a:rPr lang="en-GB" sz="1600" dirty="0" smtClean="0">
                <a:solidFill>
                  <a:schemeClr val="tx1"/>
                </a:solidFill>
              </a:rPr>
              <a:t>Mark </a:t>
            </a:r>
            <a:r>
              <a:rPr lang="en-GB" sz="1600" dirty="0" err="1" smtClean="0">
                <a:solidFill>
                  <a:schemeClr val="tx1"/>
                </a:solidFill>
              </a:rPr>
              <a:t>Pieth</a:t>
            </a:r>
            <a:endParaRPr lang="ru-RU" sz="1600" dirty="0">
              <a:solidFill>
                <a:schemeClr val="tx1"/>
              </a:solidFill>
            </a:endParaRPr>
          </a:p>
        </p:txBody>
      </p:sp>
      <p:pic>
        <p:nvPicPr>
          <p:cNvPr id="6" name="Объект 3">
            <a:extLst>
              <a:ext uri="{FF2B5EF4-FFF2-40B4-BE49-F238E27FC236}">
                <a16:creationId xmlns:a16="http://schemas.microsoft.com/office/drawing/2014/main" id="{F3CFE13E-F0F8-4C58-AB1B-446C490C2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478524" y="1101111"/>
            <a:ext cx="1391458" cy="2468180"/>
          </a:xfrm>
          <a:prstGeom prst="rect">
            <a:avLst/>
          </a:prstGeom>
          <a:noFill/>
        </p:spPr>
      </p:pic>
      <p:sp>
        <p:nvSpPr>
          <p:cNvPr id="7"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27</a:t>
            </a:fld>
            <a:endParaRPr lang="en-AU" dirty="0"/>
          </a:p>
        </p:txBody>
      </p:sp>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26321493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28</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Search for Solutions</a:t>
            </a:r>
            <a:endParaRPr lang="en-AU" sz="2800" dirty="0"/>
          </a:p>
        </p:txBody>
      </p:sp>
      <p:sp>
        <p:nvSpPr>
          <p:cNvPr id="2" name="TextBox 1">
            <a:extLst>
              <a:ext uri="{FF2B5EF4-FFF2-40B4-BE49-F238E27FC236}">
                <a16:creationId xmlns:a16="http://schemas.microsoft.com/office/drawing/2014/main" id="{11CA855E-F7DA-4494-A9AF-2D41F8722872}"/>
              </a:ext>
            </a:extLst>
          </p:cNvPr>
          <p:cNvSpPr txBox="1"/>
          <p:nvPr/>
        </p:nvSpPr>
        <p:spPr>
          <a:xfrm>
            <a:off x="633932" y="1025889"/>
            <a:ext cx="7876136" cy="1477328"/>
          </a:xfrm>
          <a:prstGeom prst="rect">
            <a:avLst/>
          </a:prstGeom>
          <a:noFill/>
        </p:spPr>
        <p:txBody>
          <a:bodyPr wrap="square" rtlCol="0">
            <a:spAutoFit/>
          </a:bodyPr>
          <a:lstStyle/>
          <a:p>
            <a:pPr marL="285750" indent="-285750">
              <a:buFont typeface="Arial" panose="020B0604020202020204" pitchFamily="34" charset="0"/>
              <a:buChar char="•"/>
            </a:pPr>
            <a:r>
              <a:rPr lang="en-AU" dirty="0" smtClean="0"/>
              <a:t>Analysis of customers’ digital footprint within banks</a:t>
            </a:r>
          </a:p>
          <a:p>
            <a:pPr marL="285750" indent="-285750">
              <a:buFont typeface="Arial" panose="020B0604020202020204" pitchFamily="34" charset="0"/>
              <a:buChar char="•"/>
            </a:pPr>
            <a:r>
              <a:rPr lang="en-AU" dirty="0" smtClean="0"/>
              <a:t>Public-private partnerships (Fintel Alliance)</a:t>
            </a:r>
          </a:p>
          <a:p>
            <a:pPr marL="285750" indent="-285750">
              <a:buFont typeface="Arial" panose="020B0604020202020204" pitchFamily="34" charset="0"/>
              <a:buChar char="•"/>
            </a:pPr>
            <a:r>
              <a:rPr lang="en-AU" dirty="0" smtClean="0"/>
              <a:t>Privacy-enhancing technologies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smtClean="0"/>
              <a:t>How can the right incentives be created?</a:t>
            </a:r>
            <a:endParaRPr lang="en-GB" dirty="0"/>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28466373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CC83-C305-42BA-A042-D0C9213BB22B}"/>
              </a:ext>
            </a:extLst>
          </p:cNvPr>
          <p:cNvSpPr>
            <a:spLocks noGrp="1"/>
          </p:cNvSpPr>
          <p:nvPr>
            <p:ph type="title"/>
          </p:nvPr>
        </p:nvSpPr>
        <p:spPr>
          <a:xfrm>
            <a:off x="914400" y="324000"/>
            <a:ext cx="7833600" cy="2139553"/>
          </a:xfrm>
        </p:spPr>
        <p:txBody>
          <a:bodyPr>
            <a:normAutofit/>
          </a:bodyPr>
          <a:lstStyle/>
          <a:p>
            <a:r>
              <a:rPr lang="en-AU" dirty="0" smtClean="0"/>
              <a:t>cryptocurrency</a:t>
            </a:r>
            <a:endParaRPr lang="en-AU" dirty="0"/>
          </a:p>
        </p:txBody>
      </p:sp>
      <p:sp>
        <p:nvSpPr>
          <p:cNvPr id="4" name="Slide Number Placeholder 3">
            <a:extLst>
              <a:ext uri="{FF2B5EF4-FFF2-40B4-BE49-F238E27FC236}">
                <a16:creationId xmlns:a16="http://schemas.microsoft.com/office/drawing/2014/main" id="{94E24FA8-0E99-4CE5-9186-42E53DE91E01}"/>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29</a:t>
            </a:fld>
            <a:endParaRPr lang="en-AU" dirty="0"/>
          </a:p>
        </p:txBody>
      </p:sp>
      <p:sp>
        <p:nvSpPr>
          <p:cNvPr id="5"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2366127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CC83-C305-42BA-A042-D0C9213BB22B}"/>
              </a:ext>
            </a:extLst>
          </p:cNvPr>
          <p:cNvSpPr>
            <a:spLocks noGrp="1"/>
          </p:cNvSpPr>
          <p:nvPr>
            <p:ph type="title"/>
          </p:nvPr>
        </p:nvSpPr>
        <p:spPr>
          <a:xfrm>
            <a:off x="2448000" y="324000"/>
            <a:ext cx="6300000" cy="2139553"/>
          </a:xfrm>
        </p:spPr>
        <p:txBody>
          <a:bodyPr>
            <a:normAutofit/>
          </a:bodyPr>
          <a:lstStyle/>
          <a:p>
            <a:r>
              <a:rPr lang="en-AU" dirty="0"/>
              <a:t>What is Cybercrime?</a:t>
            </a:r>
          </a:p>
        </p:txBody>
      </p:sp>
      <p:sp>
        <p:nvSpPr>
          <p:cNvPr id="4" name="Slide Number Placeholder 3">
            <a:extLst>
              <a:ext uri="{FF2B5EF4-FFF2-40B4-BE49-F238E27FC236}">
                <a16:creationId xmlns:a16="http://schemas.microsoft.com/office/drawing/2014/main" id="{94E24FA8-0E99-4CE5-9186-42E53DE91E01}"/>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3</a:t>
            </a:fld>
            <a:endParaRPr lang="en-AU" dirty="0"/>
          </a:p>
        </p:txBody>
      </p:sp>
      <p:sp>
        <p:nvSpPr>
          <p:cNvPr id="5"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targeted sanctions</a:t>
            </a:r>
            <a:endParaRPr lang="en-AU" dirty="0"/>
          </a:p>
        </p:txBody>
      </p:sp>
    </p:spTree>
    <p:extLst>
      <p:ext uri="{BB962C8B-B14F-4D97-AF65-F5344CB8AC3E}">
        <p14:creationId xmlns:p14="http://schemas.microsoft.com/office/powerpoint/2010/main" val="31961577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30</a:t>
            </a:fld>
            <a:endParaRPr lang="en-AU"/>
          </a:p>
        </p:txBody>
      </p:sp>
      <p:sp>
        <p:nvSpPr>
          <p:cNvPr id="6"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Types of Virtual Assets</a:t>
            </a:r>
            <a:endParaRPr lang="en-AU" sz="2800" dirty="0"/>
          </a:p>
        </p:txBody>
      </p:sp>
      <p:sp>
        <p:nvSpPr>
          <p:cNvPr id="3" name="Rectangle 2"/>
          <p:cNvSpPr/>
          <p:nvPr/>
        </p:nvSpPr>
        <p:spPr>
          <a:xfrm>
            <a:off x="684000" y="1172529"/>
            <a:ext cx="6623538" cy="3416320"/>
          </a:xfrm>
          <a:prstGeom prst="rect">
            <a:avLst/>
          </a:prstGeom>
        </p:spPr>
        <p:txBody>
          <a:bodyPr wrap="square">
            <a:spAutoFit/>
          </a:bodyPr>
          <a:lstStyle/>
          <a:p>
            <a:r>
              <a:rPr lang="en-GB" sz="2400" b="1" dirty="0"/>
              <a:t>Centralised virtual assets:</a:t>
            </a:r>
            <a:endParaRPr lang="en-GB" sz="2400" dirty="0"/>
          </a:p>
          <a:p>
            <a:pPr marL="617220" lvl="1" indent="-342900">
              <a:buFont typeface="Arial" panose="020B0604020202020204" pitchFamily="34" charset="0"/>
              <a:buChar char="•"/>
            </a:pPr>
            <a:r>
              <a:rPr lang="en-GB" sz="2400" dirty="0" err="1"/>
              <a:t>WebMoney</a:t>
            </a:r>
            <a:endParaRPr lang="en-GB" sz="2400" dirty="0"/>
          </a:p>
          <a:p>
            <a:pPr marL="617220" lvl="1" indent="-342900">
              <a:buFont typeface="Arial" panose="020B0604020202020204" pitchFamily="34" charset="0"/>
              <a:buChar char="•"/>
            </a:pPr>
            <a:r>
              <a:rPr lang="en-GB" sz="2400" dirty="0"/>
              <a:t>Liberty </a:t>
            </a:r>
            <a:r>
              <a:rPr lang="en-GB" sz="2400" dirty="0" smtClean="0"/>
              <a:t>Reserve (now defunct)</a:t>
            </a:r>
          </a:p>
          <a:p>
            <a:endParaRPr lang="en-GB" sz="2400" dirty="0" smtClean="0"/>
          </a:p>
          <a:p>
            <a:endParaRPr lang="en-GB" sz="2400" b="1" dirty="0" smtClean="0"/>
          </a:p>
          <a:p>
            <a:r>
              <a:rPr lang="en-GB" sz="2400" b="1" dirty="0" smtClean="0"/>
              <a:t>Decentralised </a:t>
            </a:r>
            <a:r>
              <a:rPr lang="en-GB" sz="2400" b="1" dirty="0"/>
              <a:t>virtual </a:t>
            </a:r>
            <a:r>
              <a:rPr lang="en-GB" sz="2400" b="1" dirty="0" smtClean="0"/>
              <a:t>assets</a:t>
            </a:r>
            <a:br>
              <a:rPr lang="en-GB" sz="2400" b="1" dirty="0" smtClean="0"/>
            </a:br>
            <a:r>
              <a:rPr lang="en-GB" sz="2400" b="1" dirty="0" smtClean="0"/>
              <a:t>(cryptocurrency):</a:t>
            </a:r>
            <a:endParaRPr lang="en-GB" sz="2400" dirty="0"/>
          </a:p>
          <a:p>
            <a:pPr marL="617220" lvl="1" indent="-342900">
              <a:buFont typeface="Arial" panose="020B0604020202020204" pitchFamily="34" charset="0"/>
              <a:buChar char="•"/>
            </a:pPr>
            <a:r>
              <a:rPr lang="en-GB" sz="2400" dirty="0"/>
              <a:t>Bitcoin</a:t>
            </a:r>
          </a:p>
          <a:p>
            <a:pPr marL="617220" lvl="1" indent="-342900">
              <a:buFont typeface="Arial" panose="020B0604020202020204" pitchFamily="34" charset="0"/>
              <a:buChar char="•"/>
            </a:pPr>
            <a:r>
              <a:rPr lang="en-GB" sz="2400" dirty="0"/>
              <a:t>Altcoins (Ether, Ripple </a:t>
            </a:r>
            <a:r>
              <a:rPr lang="en-GB" sz="2400" dirty="0" err="1"/>
              <a:t>etc</a:t>
            </a:r>
            <a:r>
              <a:rPr lang="en-GB" sz="2400" dirty="0"/>
              <a:t>)</a:t>
            </a:r>
            <a:endParaRPr lang="en-GB" sz="2400" dirty="0"/>
          </a:p>
        </p:txBody>
      </p:sp>
      <p:pic>
        <p:nvPicPr>
          <p:cNvPr id="8" name="Рисунок 3" descr="200px-P2P-network.svg.png">
            <a:extLst>
              <a:ext uri="{FF2B5EF4-FFF2-40B4-BE49-F238E27FC236}">
                <a16:creationId xmlns:a16="http://schemas.microsoft.com/office/drawing/2014/main" id="{3DD64018-52FC-4712-B46F-F4448B7CAD3F}"/>
              </a:ext>
            </a:extLst>
          </p:cNvPr>
          <p:cNvPicPr>
            <a:picLocks noChangeAspect="1"/>
          </p:cNvPicPr>
          <p:nvPr/>
        </p:nvPicPr>
        <p:blipFill>
          <a:blip r:embed="rId2" cstate="print"/>
          <a:stretch>
            <a:fillRect/>
          </a:stretch>
        </p:blipFill>
        <p:spPr>
          <a:xfrm>
            <a:off x="5984273" y="2826689"/>
            <a:ext cx="2016725" cy="2087311"/>
          </a:xfrm>
          <a:prstGeom prst="rect">
            <a:avLst/>
          </a:prstGeom>
        </p:spPr>
      </p:pic>
      <p:pic>
        <p:nvPicPr>
          <p:cNvPr id="9" name="Рисунок 4" descr="200px-Server-based-network.svg.png">
            <a:extLst>
              <a:ext uri="{FF2B5EF4-FFF2-40B4-BE49-F238E27FC236}">
                <a16:creationId xmlns:a16="http://schemas.microsoft.com/office/drawing/2014/main" id="{A6BE7557-921A-4B3A-A38B-85A3DD32431F}"/>
              </a:ext>
            </a:extLst>
          </p:cNvPr>
          <p:cNvPicPr>
            <a:picLocks noChangeAspect="1"/>
          </p:cNvPicPr>
          <p:nvPr/>
        </p:nvPicPr>
        <p:blipFill>
          <a:blip r:embed="rId3" cstate="print"/>
          <a:stretch>
            <a:fillRect/>
          </a:stretch>
        </p:blipFill>
        <p:spPr>
          <a:xfrm>
            <a:off x="5984273" y="843665"/>
            <a:ext cx="2016725" cy="2087311"/>
          </a:xfrm>
          <a:prstGeom prst="rect">
            <a:avLst/>
          </a:prstGeom>
        </p:spPr>
      </p:pic>
      <p:sp>
        <p:nvSpPr>
          <p:cNvPr id="11"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36272317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6E0F51-58E3-40DD-AB1D-5448510AD1DC}"/>
              </a:ext>
            </a:extLst>
          </p:cNvPr>
          <p:cNvSpPr>
            <a:spLocks noGrp="1"/>
          </p:cNvSpPr>
          <p:nvPr>
            <p:ph idx="1"/>
          </p:nvPr>
        </p:nvSpPr>
        <p:spPr>
          <a:xfrm>
            <a:off x="3917446" y="324000"/>
            <a:ext cx="4693154" cy="4176000"/>
          </a:xfrm>
        </p:spPr>
        <p:txBody>
          <a:bodyPr numCol="1">
            <a:noAutofit/>
          </a:bodyPr>
          <a:lstStyle/>
          <a:p>
            <a:pPr marL="285750" lvl="1" indent="-285750">
              <a:buFont typeface="Arial" panose="020B0604020202020204" pitchFamily="34" charset="0"/>
              <a:buChar char="•"/>
            </a:pPr>
            <a:r>
              <a:rPr lang="en-AU" sz="1800" dirty="0">
                <a:solidFill>
                  <a:srgbClr val="000000"/>
                </a:solidFill>
                <a:latin typeface="+mj-lt"/>
              </a:rPr>
              <a:t>A Costa Rica-based provider of centralised virtual assets</a:t>
            </a:r>
          </a:p>
          <a:p>
            <a:pPr marL="285750" lvl="1" indent="-285750">
              <a:buFont typeface="Arial" panose="020B0604020202020204" pitchFamily="34" charset="0"/>
              <a:buChar char="•"/>
            </a:pPr>
            <a:endParaRPr lang="en-AU" sz="1800" dirty="0">
              <a:solidFill>
                <a:srgbClr val="000000"/>
              </a:solidFill>
              <a:latin typeface="+mj-lt"/>
            </a:endParaRPr>
          </a:p>
          <a:p>
            <a:pPr marL="285750" lvl="1" indent="-285750">
              <a:buFont typeface="Arial" panose="020B0604020202020204" pitchFamily="34" charset="0"/>
              <a:buChar char="•"/>
            </a:pPr>
            <a:r>
              <a:rPr lang="en-AU" sz="1800" dirty="0">
                <a:solidFill>
                  <a:srgbClr val="000000"/>
                </a:solidFill>
                <a:latin typeface="+mj-lt"/>
              </a:rPr>
              <a:t>Processed transactions worth over </a:t>
            </a:r>
            <a:r>
              <a:rPr lang="en-AU" sz="1800" dirty="0" smtClean="0">
                <a:solidFill>
                  <a:srgbClr val="000000"/>
                </a:solidFill>
                <a:latin typeface="+mj-lt"/>
              </a:rPr>
              <a:t>US$8 </a:t>
            </a:r>
            <a:r>
              <a:rPr lang="en-AU" sz="1800" dirty="0">
                <a:solidFill>
                  <a:srgbClr val="000000"/>
                </a:solidFill>
                <a:latin typeface="+mj-lt"/>
              </a:rPr>
              <a:t>billion</a:t>
            </a:r>
          </a:p>
          <a:p>
            <a:pPr marL="285750" lvl="1" indent="-285750">
              <a:buFont typeface="Arial" panose="020B0604020202020204" pitchFamily="34" charset="0"/>
              <a:buChar char="•"/>
            </a:pPr>
            <a:endParaRPr lang="en-AU" sz="1800" dirty="0">
              <a:solidFill>
                <a:srgbClr val="000000"/>
              </a:solidFill>
              <a:latin typeface="+mj-lt"/>
            </a:endParaRPr>
          </a:p>
          <a:p>
            <a:pPr marL="285750" lvl="1" indent="-285750">
              <a:buFont typeface="Arial" panose="020B0604020202020204" pitchFamily="34" charset="0"/>
              <a:buChar char="•"/>
            </a:pPr>
            <a:r>
              <a:rPr lang="en-AU" sz="1800" dirty="0">
                <a:solidFill>
                  <a:srgbClr val="000000"/>
                </a:solidFill>
                <a:latin typeface="+mj-lt"/>
              </a:rPr>
              <a:t>Arthur </a:t>
            </a:r>
            <a:r>
              <a:rPr lang="en-AU" sz="1800" dirty="0" err="1">
                <a:solidFill>
                  <a:srgbClr val="000000"/>
                </a:solidFill>
                <a:latin typeface="+mj-lt"/>
              </a:rPr>
              <a:t>Budovsky</a:t>
            </a:r>
            <a:r>
              <a:rPr lang="en-AU" sz="1800" dirty="0">
                <a:solidFill>
                  <a:srgbClr val="000000"/>
                </a:solidFill>
                <a:latin typeface="+mj-lt"/>
              </a:rPr>
              <a:t>, the scheme’s mastermind, sentenced to 20 years’ prison term in the US</a:t>
            </a:r>
          </a:p>
        </p:txBody>
      </p:sp>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31</a:t>
            </a:fld>
            <a:endParaRPr lang="en-AU"/>
          </a:p>
        </p:txBody>
      </p:sp>
      <p:sp>
        <p:nvSpPr>
          <p:cNvPr id="11" name="Text Placeholder 10">
            <a:extLst>
              <a:ext uri="{FF2B5EF4-FFF2-40B4-BE49-F238E27FC236}">
                <a16:creationId xmlns:a16="http://schemas.microsoft.com/office/drawing/2014/main" id="{1BD09002-5196-4F53-8AD6-A86685A2F47D}"/>
              </a:ext>
            </a:extLst>
          </p:cNvPr>
          <p:cNvSpPr>
            <a:spLocks noGrp="1"/>
          </p:cNvSpPr>
          <p:nvPr>
            <p:ph type="body" sz="quarter" idx="13"/>
          </p:nvPr>
        </p:nvSpPr>
        <p:spPr>
          <a:xfrm>
            <a:off x="324000" y="324000"/>
            <a:ext cx="2808000" cy="3006725"/>
          </a:xfrm>
        </p:spPr>
        <p:txBody>
          <a:bodyPr>
            <a:normAutofit/>
          </a:bodyPr>
          <a:lstStyle/>
          <a:p>
            <a:r>
              <a:rPr lang="en-AU" sz="2800" dirty="0" smtClean="0"/>
              <a:t>Liberty Reserve</a:t>
            </a:r>
            <a:endParaRPr lang="en-AU" dirty="0"/>
          </a:p>
        </p:txBody>
      </p:sp>
      <p:pic>
        <p:nvPicPr>
          <p:cNvPr id="8" name="Рисунок 3" descr="libertyreserve.png">
            <a:extLst>
              <a:ext uri="{FF2B5EF4-FFF2-40B4-BE49-F238E27FC236}">
                <a16:creationId xmlns:a16="http://schemas.microsoft.com/office/drawing/2014/main" id="{000F7080-E58B-44EA-9124-F2381102294B}"/>
              </a:ext>
            </a:extLst>
          </p:cNvPr>
          <p:cNvPicPr>
            <a:picLocks noChangeAspect="1"/>
          </p:cNvPicPr>
          <p:nvPr/>
        </p:nvPicPr>
        <p:blipFill>
          <a:blip r:embed="rId2" cstate="print"/>
          <a:stretch>
            <a:fillRect/>
          </a:stretch>
        </p:blipFill>
        <p:spPr>
          <a:xfrm>
            <a:off x="324000" y="1131155"/>
            <a:ext cx="3192207" cy="1034807"/>
          </a:xfrm>
          <a:prstGeom prst="rect">
            <a:avLst/>
          </a:prstGeom>
        </p:spPr>
      </p:pic>
      <p:sp>
        <p:nvSpPr>
          <p:cNvPr id="9"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40591057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6E0F51-58E3-40DD-AB1D-5448510AD1DC}"/>
              </a:ext>
            </a:extLst>
          </p:cNvPr>
          <p:cNvSpPr>
            <a:spLocks noGrp="1"/>
          </p:cNvSpPr>
          <p:nvPr>
            <p:ph idx="1"/>
          </p:nvPr>
        </p:nvSpPr>
        <p:spPr>
          <a:xfrm>
            <a:off x="3917446" y="324000"/>
            <a:ext cx="4693154" cy="4176000"/>
          </a:xfrm>
        </p:spPr>
        <p:txBody>
          <a:bodyPr numCol="1">
            <a:noAutofit/>
          </a:bodyPr>
          <a:lstStyle/>
          <a:p>
            <a:pPr marL="285750" lvl="1" indent="-285750">
              <a:buFont typeface="Arial" panose="020B0604020202020204" pitchFamily="34" charset="0"/>
              <a:buChar char="•"/>
            </a:pPr>
            <a:r>
              <a:rPr lang="en-AU" sz="1800" b="1" dirty="0">
                <a:solidFill>
                  <a:srgbClr val="000000"/>
                </a:solidFill>
                <a:latin typeface="NewCenturySchlbk-Roman"/>
              </a:rPr>
              <a:t>Decentralisation</a:t>
            </a:r>
          </a:p>
          <a:p>
            <a:pPr marL="285750" lvl="1" indent="-285750">
              <a:buFont typeface="Arial" panose="020B0604020202020204" pitchFamily="34" charset="0"/>
              <a:buChar char="•"/>
            </a:pPr>
            <a:r>
              <a:rPr lang="en-AU" sz="1800" b="1" dirty="0">
                <a:solidFill>
                  <a:srgbClr val="000000"/>
                </a:solidFill>
                <a:latin typeface="NewCenturySchlbk-Roman"/>
              </a:rPr>
              <a:t>Pseudonymity/anonymity</a:t>
            </a:r>
          </a:p>
          <a:p>
            <a:pPr marL="285750" lvl="1" indent="-285750">
              <a:buFont typeface="Arial" panose="020B0604020202020204" pitchFamily="34" charset="0"/>
              <a:buChar char="•"/>
            </a:pPr>
            <a:r>
              <a:rPr lang="en-AU" sz="1800" b="1" dirty="0">
                <a:solidFill>
                  <a:srgbClr val="000000"/>
                </a:solidFill>
                <a:latin typeface="NewCenturySchlbk-Roman"/>
              </a:rPr>
              <a:t>New types of (cyber)crime</a:t>
            </a:r>
            <a:r>
              <a:rPr lang="en-AU" sz="1800" b="1" dirty="0" smtClean="0">
                <a:solidFill>
                  <a:srgbClr val="000000"/>
                </a:solidFill>
                <a:latin typeface="NewCenturySchlbk-Roman"/>
              </a:rPr>
              <a:t>:</a:t>
            </a:r>
          </a:p>
          <a:p>
            <a:pPr marL="285750" lvl="1" indent="-285750">
              <a:buFont typeface="Arial" panose="020B0604020202020204" pitchFamily="34" charset="0"/>
              <a:buChar char="•"/>
            </a:pPr>
            <a:endParaRPr lang="en-AU" sz="1800" b="1" dirty="0">
              <a:solidFill>
                <a:srgbClr val="000000"/>
              </a:solidFill>
              <a:latin typeface="NewCenturySchlbk-Roman"/>
            </a:endParaRPr>
          </a:p>
          <a:p>
            <a:pPr marL="555750" lvl="4" indent="-285750"/>
            <a:r>
              <a:rPr lang="en-AU" sz="1800" dirty="0">
                <a:solidFill>
                  <a:srgbClr val="000000"/>
                </a:solidFill>
                <a:latin typeface="NewCenturySchlbk-Roman"/>
              </a:rPr>
              <a:t>Payments for cybercriminal services</a:t>
            </a:r>
          </a:p>
          <a:p>
            <a:pPr marL="555750" lvl="4" indent="-285750"/>
            <a:r>
              <a:rPr lang="en-AU" sz="1800" dirty="0">
                <a:solidFill>
                  <a:srgbClr val="000000"/>
                </a:solidFill>
                <a:latin typeface="NewCenturySchlbk-Roman"/>
              </a:rPr>
              <a:t>Ransomware/DDOS extortion</a:t>
            </a:r>
          </a:p>
          <a:p>
            <a:pPr marL="555750" lvl="4" indent="-285750"/>
            <a:r>
              <a:rPr lang="en-AU" sz="1800" dirty="0">
                <a:solidFill>
                  <a:srgbClr val="000000"/>
                </a:solidFill>
                <a:latin typeface="NewCenturySchlbk-Roman"/>
              </a:rPr>
              <a:t>Theft of virtual assets</a:t>
            </a:r>
          </a:p>
          <a:p>
            <a:pPr marL="555750" lvl="4" indent="-285750"/>
            <a:r>
              <a:rPr lang="en-AU" sz="1800" dirty="0" err="1" smtClean="0">
                <a:solidFill>
                  <a:srgbClr val="000000"/>
                </a:solidFill>
                <a:latin typeface="NewCenturySchlbk-Roman"/>
              </a:rPr>
              <a:t>Cryptojacking</a:t>
            </a:r>
            <a:endParaRPr lang="en-AU" sz="1800" dirty="0">
              <a:solidFill>
                <a:srgbClr val="000000"/>
              </a:solidFill>
              <a:latin typeface="NewCenturySchlbk-Roman"/>
            </a:endParaRPr>
          </a:p>
        </p:txBody>
      </p:sp>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32</a:t>
            </a:fld>
            <a:endParaRPr lang="en-AU"/>
          </a:p>
        </p:txBody>
      </p:sp>
      <p:sp>
        <p:nvSpPr>
          <p:cNvPr id="11" name="Text Placeholder 10">
            <a:extLst>
              <a:ext uri="{FF2B5EF4-FFF2-40B4-BE49-F238E27FC236}">
                <a16:creationId xmlns:a16="http://schemas.microsoft.com/office/drawing/2014/main" id="{1BD09002-5196-4F53-8AD6-A86685A2F47D}"/>
              </a:ext>
            </a:extLst>
          </p:cNvPr>
          <p:cNvSpPr>
            <a:spLocks noGrp="1"/>
          </p:cNvSpPr>
          <p:nvPr>
            <p:ph type="body" sz="quarter" idx="13"/>
          </p:nvPr>
        </p:nvSpPr>
        <p:spPr>
          <a:xfrm>
            <a:off x="324000" y="324000"/>
            <a:ext cx="2808000" cy="3006725"/>
          </a:xfrm>
        </p:spPr>
        <p:txBody>
          <a:bodyPr>
            <a:normAutofit/>
          </a:bodyPr>
          <a:lstStyle/>
          <a:p>
            <a:r>
              <a:rPr lang="en-AU" sz="2800" dirty="0" smtClean="0"/>
              <a:t>Why Would a Criminal Like Cryptocurrency?</a:t>
            </a:r>
            <a:endParaRPr lang="en-AU" dirty="0"/>
          </a:p>
        </p:txBody>
      </p:sp>
      <p:pic>
        <p:nvPicPr>
          <p:cNvPr id="7" name="Рисунок 4" descr="bitcoin-2008262_960_720.jpg">
            <a:extLst>
              <a:ext uri="{FF2B5EF4-FFF2-40B4-BE49-F238E27FC236}">
                <a16:creationId xmlns:a16="http://schemas.microsoft.com/office/drawing/2014/main" id="{00905942-E881-4BD4-9415-E6A82C3E5013}"/>
              </a:ext>
            </a:extLst>
          </p:cNvPr>
          <p:cNvPicPr>
            <a:picLocks noChangeAspect="1"/>
          </p:cNvPicPr>
          <p:nvPr/>
        </p:nvPicPr>
        <p:blipFill>
          <a:blip r:embed="rId2" cstate="print"/>
          <a:stretch>
            <a:fillRect/>
          </a:stretch>
        </p:blipFill>
        <p:spPr>
          <a:xfrm>
            <a:off x="324000" y="1630760"/>
            <a:ext cx="2818619" cy="211396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4121907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33</a:t>
            </a:fld>
            <a:endParaRPr lang="en-AU"/>
          </a:p>
        </p:txBody>
      </p:sp>
      <p:pic>
        <p:nvPicPr>
          <p:cNvPr id="9" name="Picture 3">
            <a:extLst>
              <a:ext uri="{FF2B5EF4-FFF2-40B4-BE49-F238E27FC236}">
                <a16:creationId xmlns:a16="http://schemas.microsoft.com/office/drawing/2014/main" id="{1298577C-252A-4B8F-821D-0F6335F9B00D}"/>
              </a:ext>
            </a:extLst>
          </p:cNvPr>
          <p:cNvPicPr>
            <a:picLocks noChangeAspect="1" noChangeArrowheads="1"/>
          </p:cNvPicPr>
          <p:nvPr/>
        </p:nvPicPr>
        <p:blipFill>
          <a:blip r:embed="rId2" cstate="print"/>
          <a:srcRect/>
          <a:stretch>
            <a:fillRect/>
          </a:stretch>
        </p:blipFill>
        <p:spPr bwMode="auto">
          <a:xfrm>
            <a:off x="844200" y="327538"/>
            <a:ext cx="7550811" cy="41819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2762509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34</a:t>
            </a:fld>
            <a:endParaRPr lang="en-AU"/>
          </a:p>
        </p:txBody>
      </p:sp>
      <p:sp>
        <p:nvSpPr>
          <p:cNvPr id="6"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Criminal Use of Cryptocurrency</a:t>
            </a:r>
            <a:endParaRPr lang="en-AU" sz="2800" dirty="0"/>
          </a:p>
        </p:txBody>
      </p:sp>
      <p:sp>
        <p:nvSpPr>
          <p:cNvPr id="10" name="TextBox 9">
            <a:extLst>
              <a:ext uri="{FF2B5EF4-FFF2-40B4-BE49-F238E27FC236}">
                <a16:creationId xmlns:a16="http://schemas.microsoft.com/office/drawing/2014/main" id="{0D183F7A-8B38-4093-A9FB-5B139706C627}"/>
              </a:ext>
            </a:extLst>
          </p:cNvPr>
          <p:cNvSpPr txBox="1"/>
          <p:nvPr/>
        </p:nvSpPr>
        <p:spPr>
          <a:xfrm>
            <a:off x="1088427" y="4450520"/>
            <a:ext cx="6011582" cy="307777"/>
          </a:xfrm>
          <a:prstGeom prst="rect">
            <a:avLst/>
          </a:prstGeom>
          <a:noFill/>
        </p:spPr>
        <p:txBody>
          <a:bodyPr wrap="none" rtlCol="0">
            <a:spAutoFit/>
          </a:bodyPr>
          <a:lstStyle/>
          <a:p>
            <a:r>
              <a:rPr lang="en-GB" sz="1400" dirty="0"/>
              <a:t>Source: Chainalysis, </a:t>
            </a:r>
            <a:r>
              <a:rPr lang="en-GB" sz="1400" i="1" dirty="0"/>
              <a:t>The 2022 Crypto Crime Report</a:t>
            </a:r>
            <a:r>
              <a:rPr lang="en-GB" sz="1400" dirty="0"/>
              <a:t>, February 2022, p. </a:t>
            </a:r>
            <a:r>
              <a:rPr lang="en-GB" sz="1400" dirty="0" smtClean="0"/>
              <a:t>4</a:t>
            </a:r>
            <a:endParaRPr lang="en-GB" sz="1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584" y="800943"/>
            <a:ext cx="6812363" cy="3493874"/>
          </a:xfrm>
          <a:prstGeom prst="rect">
            <a:avLst/>
          </a:prstGeom>
        </p:spPr>
      </p:pic>
      <p:sp>
        <p:nvSpPr>
          <p:cNvPr id="11"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5768979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35</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Factors Affecting Criminal Use</a:t>
            </a:r>
            <a:endParaRPr lang="en-AU" sz="2800" dirty="0"/>
          </a:p>
        </p:txBody>
      </p:sp>
      <p:sp>
        <p:nvSpPr>
          <p:cNvPr id="2" name="TextBox 1">
            <a:extLst>
              <a:ext uri="{FF2B5EF4-FFF2-40B4-BE49-F238E27FC236}">
                <a16:creationId xmlns:a16="http://schemas.microsoft.com/office/drawing/2014/main" id="{11CA855E-F7DA-4494-A9AF-2D41F8722872}"/>
              </a:ext>
            </a:extLst>
          </p:cNvPr>
          <p:cNvSpPr txBox="1"/>
          <p:nvPr/>
        </p:nvSpPr>
        <p:spPr>
          <a:xfrm>
            <a:off x="633932" y="1025889"/>
            <a:ext cx="7876136" cy="1200329"/>
          </a:xfrm>
          <a:prstGeom prst="rect">
            <a:avLst/>
          </a:prstGeom>
          <a:noFill/>
        </p:spPr>
        <p:txBody>
          <a:bodyPr wrap="square" rtlCol="0">
            <a:spAutoFit/>
          </a:bodyPr>
          <a:lstStyle/>
          <a:p>
            <a:pPr marL="285750" indent="-285750">
              <a:buFont typeface="Arial" panose="020B0604020202020204" pitchFamily="34" charset="0"/>
              <a:buChar char="•"/>
            </a:pPr>
            <a:r>
              <a:rPr lang="en-AU" dirty="0" smtClean="0"/>
              <a:t>De facto centralisation</a:t>
            </a:r>
          </a:p>
          <a:p>
            <a:pPr marL="285750" indent="-285750">
              <a:buFont typeface="Arial" panose="020B0604020202020204" pitchFamily="34" charset="0"/>
              <a:buChar char="•"/>
            </a:pPr>
            <a:r>
              <a:rPr lang="en-AU" dirty="0" smtClean="0"/>
              <a:t>Blockchain analytics</a:t>
            </a:r>
          </a:p>
          <a:p>
            <a:pPr marL="285750" indent="-285750">
              <a:buFont typeface="Arial" panose="020B0604020202020204" pitchFamily="34" charset="0"/>
              <a:buChar char="•"/>
            </a:pPr>
            <a:r>
              <a:rPr lang="en-GB" dirty="0" smtClean="0"/>
              <a:t>Volatility</a:t>
            </a:r>
          </a:p>
          <a:p>
            <a:pPr marL="285750" indent="-285750">
              <a:buFont typeface="Arial" panose="020B0604020202020204" pitchFamily="34" charset="0"/>
              <a:buChar char="•"/>
            </a:pPr>
            <a:r>
              <a:rPr lang="en-GB" dirty="0" smtClean="0"/>
              <a:t>Technical sophistication…?</a:t>
            </a:r>
            <a:endParaRPr lang="en-GB" dirty="0"/>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38201605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36</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Typical Money Laundering Techniques</a:t>
            </a:r>
            <a:endParaRPr lang="en-AU" sz="2800" dirty="0"/>
          </a:p>
        </p:txBody>
      </p:sp>
      <p:sp>
        <p:nvSpPr>
          <p:cNvPr id="2" name="TextBox 1">
            <a:extLst>
              <a:ext uri="{FF2B5EF4-FFF2-40B4-BE49-F238E27FC236}">
                <a16:creationId xmlns:a16="http://schemas.microsoft.com/office/drawing/2014/main" id="{11CA855E-F7DA-4494-A9AF-2D41F8722872}"/>
              </a:ext>
            </a:extLst>
          </p:cNvPr>
          <p:cNvSpPr txBox="1"/>
          <p:nvPr/>
        </p:nvSpPr>
        <p:spPr>
          <a:xfrm>
            <a:off x="633932" y="1025889"/>
            <a:ext cx="7876136" cy="369332"/>
          </a:xfrm>
          <a:prstGeom prst="rect">
            <a:avLst/>
          </a:prstGeom>
          <a:noFill/>
        </p:spPr>
        <p:txBody>
          <a:bodyPr wrap="square" rtlCol="0">
            <a:spAutoFit/>
          </a:bodyPr>
          <a:lstStyle/>
          <a:p>
            <a:pPr marL="285750" indent="-285750">
              <a:buFont typeface="Arial" panose="020B0604020202020204" pitchFamily="34" charset="0"/>
              <a:buChar char="•"/>
            </a:pPr>
            <a:endParaRPr lang="en-AU" dirty="0" smtClean="0"/>
          </a:p>
        </p:txBody>
      </p:sp>
      <p:sp>
        <p:nvSpPr>
          <p:cNvPr id="3" name="Rectangle 2"/>
          <p:cNvSpPr/>
          <p:nvPr/>
        </p:nvSpPr>
        <p:spPr>
          <a:xfrm>
            <a:off x="504000" y="1210555"/>
            <a:ext cx="8006068" cy="3539430"/>
          </a:xfrm>
          <a:prstGeom prst="rect">
            <a:avLst/>
          </a:prstGeom>
        </p:spPr>
        <p:txBody>
          <a:bodyPr wrap="square">
            <a:spAutoFit/>
          </a:bodyPr>
          <a:lstStyle/>
          <a:p>
            <a:r>
              <a:rPr lang="en-AU" sz="1600" dirty="0"/>
              <a:t>In conducting these transactions, and as described further below, LICHTENSTEIN and MORGAN employed numerous money </a:t>
            </a:r>
            <a:r>
              <a:rPr lang="en-AU" sz="1600" dirty="0" smtClean="0"/>
              <a:t>laundering techniques</a:t>
            </a:r>
            <a:r>
              <a:rPr lang="en-AU" sz="1600" dirty="0"/>
              <a:t>, including: (1) using accounts set up with fictitious identities; (2) moving the stolen funds in a series of small amounts, </a:t>
            </a:r>
            <a:r>
              <a:rPr lang="en-AU" sz="1600" dirty="0" err="1"/>
              <a:t>totaling</a:t>
            </a:r>
            <a:r>
              <a:rPr lang="en-AU" sz="1600" dirty="0"/>
              <a:t> thousands of transactions, as opposed to moving the funds all at once or in larger chunks; (3) utilizing computer programs to automate transactions, a laundering technique that allows for many transactions to take place in a short period of time; (4) layering the stolen funds by depositing them into accounts at a variety of VCEs and </a:t>
            </a:r>
            <a:r>
              <a:rPr lang="en-AU" sz="1600" dirty="0" err="1"/>
              <a:t>darknet</a:t>
            </a:r>
            <a:r>
              <a:rPr lang="en-AU" sz="1600" dirty="0"/>
              <a:t> markets and then withdrawing the funds, which obfuscates the trail of the transaction history by breaking up the fund flow; (5) converting the BTC to other forms of virtual currency, including anonymity-enhanced virtual </a:t>
            </a:r>
            <a:r>
              <a:rPr lang="en-AU" sz="1600" dirty="0" smtClean="0"/>
              <a:t>currency, </a:t>
            </a:r>
            <a:r>
              <a:rPr lang="en-AU" sz="1600" dirty="0"/>
              <a:t>in a practice known as “chain hopping”; and (6) using U.S.-based business accounts to legitimize activity. </a:t>
            </a:r>
            <a:endParaRPr lang="en-AU" sz="1600" dirty="0" smtClean="0"/>
          </a:p>
          <a:p>
            <a:r>
              <a:rPr lang="en-AU" sz="1600" dirty="0"/>
              <a:t>	</a:t>
            </a:r>
            <a:r>
              <a:rPr lang="en-AU" sz="1600" dirty="0" smtClean="0"/>
              <a:t>			</a:t>
            </a:r>
          </a:p>
          <a:p>
            <a:r>
              <a:rPr lang="en-AU" sz="1600" dirty="0"/>
              <a:t>	</a:t>
            </a:r>
            <a:r>
              <a:rPr lang="en-AU" sz="1600" dirty="0" smtClean="0"/>
              <a:t>				</a:t>
            </a:r>
            <a:r>
              <a:rPr lang="en-AU" sz="1400" dirty="0" smtClean="0"/>
              <a:t>Liechtenstein and Morgan Criminal Complaint, February 2022</a:t>
            </a:r>
            <a:endParaRPr lang="en-AU" sz="1400" dirty="0"/>
          </a:p>
        </p:txBody>
      </p:sp>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38836131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37</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FATF’s Regulation</a:t>
            </a:r>
            <a:endParaRPr lang="en-AU" sz="2800" dirty="0"/>
          </a:p>
        </p:txBody>
      </p:sp>
      <p:sp>
        <p:nvSpPr>
          <p:cNvPr id="3" name="Rectangle 2"/>
          <p:cNvSpPr/>
          <p:nvPr/>
        </p:nvSpPr>
        <p:spPr>
          <a:xfrm>
            <a:off x="341723" y="1037259"/>
            <a:ext cx="4572000" cy="3139321"/>
          </a:xfrm>
          <a:prstGeom prst="rect">
            <a:avLst/>
          </a:prstGeom>
        </p:spPr>
        <p:txBody>
          <a:bodyPr>
            <a:spAutoFit/>
          </a:bodyPr>
          <a:lstStyle/>
          <a:p>
            <a:r>
              <a:rPr lang="en-GB" b="1" dirty="0"/>
              <a:t>Recommendation 15:</a:t>
            </a:r>
          </a:p>
          <a:p>
            <a:endParaRPr lang="en-GB" dirty="0"/>
          </a:p>
          <a:p>
            <a:r>
              <a:rPr lang="en-GB" dirty="0"/>
              <a:t>To manage and mitigate the risks emerging from virtual assets, countries should ensure that </a:t>
            </a:r>
            <a:r>
              <a:rPr lang="en-GB" b="1" dirty="0"/>
              <a:t>virtual asset service providers</a:t>
            </a:r>
            <a:r>
              <a:rPr lang="en-GB" dirty="0"/>
              <a:t> are regulated for AML/CFT purposes, and licensed or registered and subject to effective systems for monitoring and ensuring compliance with the relevant measures called for in the FATF Recommendations.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384" y="0"/>
            <a:ext cx="3346801" cy="478297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5753727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38</a:t>
            </a:fld>
            <a:endParaRPr lang="en-AU"/>
          </a:p>
        </p:txBody>
      </p:sp>
      <p:sp>
        <p:nvSpPr>
          <p:cNvPr id="11" name="Title 1">
            <a:extLst>
              <a:ext uri="{FF2B5EF4-FFF2-40B4-BE49-F238E27FC236}">
                <a16:creationId xmlns:a16="http://schemas.microsoft.com/office/drawing/2014/main" id="{6D08A421-E630-4F84-82CC-0F10D4D2EB8E}"/>
              </a:ext>
            </a:extLst>
          </p:cNvPr>
          <p:cNvSpPr txBox="1">
            <a:spLocks/>
          </p:cNvSpPr>
          <p:nvPr/>
        </p:nvSpPr>
        <p:spPr>
          <a:xfrm>
            <a:off x="1176226" y="224852"/>
            <a:ext cx="2726770"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Challenges</a:t>
            </a:r>
            <a:endParaRPr lang="en-AU" sz="2800" dirty="0"/>
          </a:p>
        </p:txBody>
      </p:sp>
      <p:sp>
        <p:nvSpPr>
          <p:cNvPr id="12" name="TextBox 11">
            <a:extLst>
              <a:ext uri="{FF2B5EF4-FFF2-40B4-BE49-F238E27FC236}">
                <a16:creationId xmlns:a16="http://schemas.microsoft.com/office/drawing/2014/main" id="{11CA855E-F7DA-4494-A9AF-2D41F8722872}"/>
              </a:ext>
            </a:extLst>
          </p:cNvPr>
          <p:cNvSpPr txBox="1"/>
          <p:nvPr/>
        </p:nvSpPr>
        <p:spPr>
          <a:xfrm>
            <a:off x="257908" y="1025889"/>
            <a:ext cx="4829907" cy="2585323"/>
          </a:xfrm>
          <a:prstGeom prst="rect">
            <a:avLst/>
          </a:prstGeom>
          <a:noFill/>
        </p:spPr>
        <p:txBody>
          <a:bodyPr wrap="square" rtlCol="0">
            <a:spAutoFit/>
          </a:bodyPr>
          <a:lstStyle/>
          <a:p>
            <a:pPr marL="285750" indent="-285750">
              <a:buFont typeface="Arial" panose="020B0604020202020204" pitchFamily="34" charset="0"/>
              <a:buChar char="•"/>
            </a:pPr>
            <a:r>
              <a:rPr lang="en-AU" dirty="0" smtClean="0"/>
              <a:t>Over-reporting (false positives)</a:t>
            </a:r>
          </a:p>
          <a:p>
            <a:pPr marL="285750" indent="-285750">
              <a:buFont typeface="Arial" panose="020B0604020202020204" pitchFamily="34" charset="0"/>
              <a:buChar char="•"/>
            </a:pPr>
            <a:r>
              <a:rPr lang="en-GB" dirty="0" smtClean="0"/>
              <a:t>Under-reporting (false negatives)</a:t>
            </a:r>
          </a:p>
          <a:p>
            <a:pPr marL="285750" indent="-285750">
              <a:buFont typeface="Arial" panose="020B0604020202020204" pitchFamily="34" charset="0"/>
              <a:buChar char="•"/>
            </a:pPr>
            <a:r>
              <a:rPr lang="en-GB" dirty="0" smtClean="0"/>
              <a:t>Lack of the right information in reports</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smtClean="0"/>
              <a:t>+ lack of regulatory infrastructure</a:t>
            </a:r>
          </a:p>
          <a:p>
            <a:pPr marL="285750" indent="-285750">
              <a:buFont typeface="Arial" panose="020B0604020202020204" pitchFamily="34" charset="0"/>
              <a:buChar char="•"/>
            </a:pPr>
            <a:r>
              <a:rPr lang="en-GB" b="1" dirty="0" smtClean="0"/>
              <a:t>+ suspicious activity looks different than in the traditional financial sector</a:t>
            </a:r>
          </a:p>
          <a:p>
            <a:pPr marL="285750" indent="-285750">
              <a:buFont typeface="Arial" panose="020B0604020202020204" pitchFamily="34" charset="0"/>
              <a:buChar char="•"/>
            </a:pPr>
            <a:r>
              <a:rPr lang="en-GB" b="1" dirty="0" smtClean="0"/>
              <a:t>+ cross-border business!</a:t>
            </a:r>
            <a:endParaRPr lang="en-GB"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626" y="0"/>
            <a:ext cx="3646374" cy="5143500"/>
          </a:xfrm>
          <a:prstGeom prst="rect">
            <a:avLst/>
          </a:prstGeom>
        </p:spPr>
      </p:pic>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169339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39</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Geographical Reach</a:t>
            </a:r>
            <a:endParaRPr lang="en-AU" sz="2800" dirty="0"/>
          </a:p>
        </p:txBody>
      </p:sp>
      <p:sp>
        <p:nvSpPr>
          <p:cNvPr id="2" name="TextBox 1">
            <a:extLst>
              <a:ext uri="{FF2B5EF4-FFF2-40B4-BE49-F238E27FC236}">
                <a16:creationId xmlns:a16="http://schemas.microsoft.com/office/drawing/2014/main" id="{11CA855E-F7DA-4494-A9AF-2D41F8722872}"/>
              </a:ext>
            </a:extLst>
          </p:cNvPr>
          <p:cNvSpPr txBox="1"/>
          <p:nvPr/>
        </p:nvSpPr>
        <p:spPr>
          <a:xfrm>
            <a:off x="410308" y="838320"/>
            <a:ext cx="8170984" cy="4031873"/>
          </a:xfrm>
          <a:prstGeom prst="rect">
            <a:avLst/>
          </a:prstGeom>
          <a:noFill/>
        </p:spPr>
        <p:txBody>
          <a:bodyPr wrap="square" rtlCol="0">
            <a:spAutoFit/>
          </a:bodyPr>
          <a:lstStyle/>
          <a:p>
            <a:r>
              <a:rPr lang="en-AU" sz="1600" b="1" dirty="0" smtClean="0"/>
              <a:t>Section 6(6</a:t>
            </a:r>
            <a:r>
              <a:rPr lang="en-AU" sz="1600" b="1" dirty="0"/>
              <a:t>) </a:t>
            </a:r>
            <a:r>
              <a:rPr lang="en-AU" sz="1600" b="1" dirty="0"/>
              <a:t>of the Anti-Money Laundering and Counter-Terrorism Financing Act 2006 (</a:t>
            </a:r>
            <a:r>
              <a:rPr lang="en-AU" sz="1600" b="1" dirty="0" err="1" smtClean="0"/>
              <a:t>Cth</a:t>
            </a:r>
            <a:r>
              <a:rPr lang="en-AU" sz="1600" b="1" dirty="0" smtClean="0"/>
              <a:t>):</a:t>
            </a:r>
          </a:p>
          <a:p>
            <a:endParaRPr lang="en-AU" sz="1600" b="1" dirty="0" smtClean="0"/>
          </a:p>
          <a:p>
            <a:r>
              <a:rPr lang="en-AU" sz="1600" dirty="0" smtClean="0"/>
              <a:t>[Australia’s AML/CTF regulation] does </a:t>
            </a:r>
            <a:r>
              <a:rPr lang="en-AU" sz="1600" dirty="0"/>
              <a:t>not apply to the provision by a person of a service to a customer unless:</a:t>
            </a:r>
          </a:p>
          <a:p>
            <a:r>
              <a:rPr lang="en-AU" sz="1600" dirty="0"/>
              <a:t>                     (a)  the service is provided at or through a permanent establishment of the </a:t>
            </a:r>
            <a:r>
              <a:rPr lang="en-AU" sz="1600" dirty="0" smtClean="0"/>
              <a:t>			person </a:t>
            </a:r>
            <a:r>
              <a:rPr lang="en-AU" sz="1600" dirty="0"/>
              <a:t>in Australia; or</a:t>
            </a:r>
          </a:p>
          <a:p>
            <a:r>
              <a:rPr lang="en-AU" sz="1600" dirty="0"/>
              <a:t>                     (b)  both of the following subparagraphs apply:</a:t>
            </a:r>
          </a:p>
          <a:p>
            <a:r>
              <a:rPr lang="en-AU" sz="1600" dirty="0"/>
              <a:t>                              (i)  the person is a resident of Australia;</a:t>
            </a:r>
          </a:p>
          <a:p>
            <a:r>
              <a:rPr lang="en-AU" sz="1600" dirty="0"/>
              <a:t>                             (ii)  the service is provided at or through a permanent </a:t>
            </a:r>
            <a:r>
              <a:rPr lang="en-AU" sz="1600" dirty="0"/>
              <a:t>e</a:t>
            </a:r>
            <a:r>
              <a:rPr lang="en-AU" sz="1600" dirty="0" smtClean="0"/>
              <a:t>stablishment </a:t>
            </a:r>
            <a:r>
              <a:rPr lang="en-AU" sz="1600" dirty="0"/>
              <a:t>of </a:t>
            </a:r>
            <a:r>
              <a:rPr lang="en-AU" sz="1600" dirty="0" smtClean="0"/>
              <a:t>				the </a:t>
            </a:r>
            <a:r>
              <a:rPr lang="en-AU" sz="1600" dirty="0"/>
              <a:t>person in a foreign country; or</a:t>
            </a:r>
          </a:p>
          <a:p>
            <a:r>
              <a:rPr lang="en-AU" sz="1600" dirty="0"/>
              <a:t>                     (c)  both of the following subparagraphs apply:</a:t>
            </a:r>
          </a:p>
          <a:p>
            <a:r>
              <a:rPr lang="en-AU" sz="1600" dirty="0"/>
              <a:t>                              (i)  the person is a subsidiary of a company that is a resident of </a:t>
            </a:r>
            <a:r>
              <a:rPr lang="en-AU" sz="1600" dirty="0" smtClean="0"/>
              <a:t>					Australia</a:t>
            </a:r>
            <a:r>
              <a:rPr lang="en-AU" sz="1600" dirty="0"/>
              <a:t>;</a:t>
            </a:r>
          </a:p>
          <a:p>
            <a:r>
              <a:rPr lang="en-AU" sz="1600" dirty="0"/>
              <a:t>                             (ii)  the service is provided at or through a permanent establishment of </a:t>
            </a:r>
            <a:r>
              <a:rPr lang="en-AU" sz="1600" dirty="0" smtClean="0"/>
              <a:t>				the </a:t>
            </a:r>
            <a:r>
              <a:rPr lang="en-AU" sz="1600" dirty="0"/>
              <a:t>person in a foreign country.</a:t>
            </a:r>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38258036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B8E4-FC48-4876-80D5-3964C70DE094}"/>
              </a:ext>
            </a:extLst>
          </p:cNvPr>
          <p:cNvSpPr>
            <a:spLocks noGrp="1"/>
          </p:cNvSpPr>
          <p:nvPr>
            <p:ph type="title"/>
          </p:nvPr>
        </p:nvSpPr>
        <p:spPr>
          <a:xfrm>
            <a:off x="160216" y="1184031"/>
            <a:ext cx="2928815" cy="2318735"/>
          </a:xfrm>
          <a:prstGeom prst="ellipse">
            <a:avLst/>
          </a:prstGeom>
          <a:ln/>
        </p:spPr>
        <p:style>
          <a:lnRef idx="2">
            <a:schemeClr val="accent1"/>
          </a:lnRef>
          <a:fillRef idx="1">
            <a:schemeClr val="lt1"/>
          </a:fillRef>
          <a:effectRef idx="0">
            <a:schemeClr val="accent1"/>
          </a:effectRef>
          <a:fontRef idx="minor">
            <a:schemeClr val="dk1"/>
          </a:fontRef>
        </p:style>
        <p:txBody>
          <a:bodyPr vert="horz" lIns="205740" tIns="137160" rIns="205740" bIns="137160" rtlCol="0" anchor="ctr" anchorCtr="1">
            <a:normAutofit/>
          </a:bodyPr>
          <a:lstStyle/>
          <a:p>
            <a:pPr algn="ctr"/>
            <a:r>
              <a:rPr lang="en-US" sz="2000" cap="all" dirty="0">
                <a:solidFill>
                  <a:schemeClr val="accent1"/>
                </a:solidFill>
              </a:rPr>
              <a:t>The many faces of cybercrime</a:t>
            </a:r>
          </a:p>
        </p:txBody>
      </p:sp>
      <p:sp>
        <p:nvSpPr>
          <p:cNvPr id="6"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4</a:t>
            </a:fld>
            <a:endParaRPr lang="en-AU"/>
          </a:p>
        </p:txBody>
      </p:sp>
      <p:pic>
        <p:nvPicPr>
          <p:cNvPr id="9" name="Picture 8">
            <a:extLst>
              <a:ext uri="{FF2B5EF4-FFF2-40B4-BE49-F238E27FC236}">
                <a16:creationId xmlns:a16="http://schemas.microsoft.com/office/drawing/2014/main" id="{69AADA57-FCBB-408F-BBC6-253A6AEA2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0"/>
            <a:ext cx="5905500" cy="4419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15566479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40</a:t>
            </a:fld>
            <a:endParaRPr lang="en-AU"/>
          </a:p>
        </p:txBody>
      </p:sp>
      <p:graphicFrame>
        <p:nvGraphicFramePr>
          <p:cNvPr id="3" name="Diagram 2"/>
          <p:cNvGraphicFramePr/>
          <p:nvPr>
            <p:extLst>
              <p:ext uri="{D42A27DB-BD31-4B8C-83A1-F6EECF244321}">
                <p14:modId xmlns:p14="http://schemas.microsoft.com/office/powerpoint/2010/main" val="1655532627"/>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2193301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41</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smtClean="0"/>
              <a:t>Sanctions</a:t>
            </a:r>
            <a:endParaRPr lang="en-AU" sz="2800" dirty="0"/>
          </a:p>
        </p:txBody>
      </p:sp>
      <p:sp>
        <p:nvSpPr>
          <p:cNvPr id="3" name="Rectangle 2"/>
          <p:cNvSpPr/>
          <p:nvPr/>
        </p:nvSpPr>
        <p:spPr>
          <a:xfrm>
            <a:off x="249115" y="807824"/>
            <a:ext cx="8645769" cy="3785652"/>
          </a:xfrm>
          <a:prstGeom prst="rect">
            <a:avLst/>
          </a:prstGeom>
        </p:spPr>
        <p:txBody>
          <a:bodyPr wrap="square">
            <a:spAutoFit/>
          </a:bodyPr>
          <a:lstStyle/>
          <a:p>
            <a:r>
              <a:rPr lang="en-AU" sz="1600" dirty="0">
                <a:solidFill>
                  <a:srgbClr val="393B3E"/>
                </a:solidFill>
                <a:latin typeface="Public Sans" pitchFamily="2" charset="0"/>
              </a:rPr>
              <a:t>Today’s actions include the Department of the Treasury’s Office of Foreign Assets Control’s (OFAC) designation of SUEX OTC, S.R.O. (SUEX), a virtual currency exchange, for its part in facilitating financial transactions for ransomware actors. SUEX has facilitated transactions involving illicit proceeds from at least eight ransomware variants. Analysis of known SUEX transactions shows that over 40% of SUEX’s known transaction history is associated with illicit actors</a:t>
            </a:r>
            <a:r>
              <a:rPr lang="en-AU" sz="1600" dirty="0" smtClean="0">
                <a:solidFill>
                  <a:srgbClr val="393B3E"/>
                </a:solidFill>
                <a:latin typeface="Public Sans" pitchFamily="2" charset="0"/>
              </a:rPr>
              <a:t>. </a:t>
            </a:r>
            <a:r>
              <a:rPr lang="en-AU" sz="1600" b="1" dirty="0" smtClean="0">
                <a:solidFill>
                  <a:srgbClr val="393B3E"/>
                </a:solidFill>
                <a:latin typeface="Public Sans" pitchFamily="2" charset="0"/>
              </a:rPr>
              <a:t>(September 2021)</a:t>
            </a:r>
          </a:p>
          <a:p>
            <a:endParaRPr lang="en-AU" sz="1600" dirty="0">
              <a:solidFill>
                <a:srgbClr val="393B3E"/>
              </a:solidFill>
              <a:latin typeface="Public Sans" pitchFamily="2" charset="0"/>
            </a:endParaRPr>
          </a:p>
          <a:p>
            <a:r>
              <a:rPr lang="en-AU" sz="1600" dirty="0" err="1">
                <a:solidFill>
                  <a:srgbClr val="393B3E"/>
                </a:solidFill>
                <a:latin typeface="Public Sans" pitchFamily="2" charset="0"/>
              </a:rPr>
              <a:t>Garantex</a:t>
            </a:r>
            <a:r>
              <a:rPr lang="en-AU" sz="1600" dirty="0">
                <a:solidFill>
                  <a:srgbClr val="393B3E"/>
                </a:solidFill>
                <a:latin typeface="Public Sans" pitchFamily="2" charset="0"/>
              </a:rPr>
              <a:t> is a virtual currency exchange founded in late 2019 and originally registered in Estonia. </a:t>
            </a:r>
            <a:r>
              <a:rPr lang="en-AU" sz="1600" dirty="0" err="1">
                <a:solidFill>
                  <a:srgbClr val="393B3E"/>
                </a:solidFill>
                <a:latin typeface="Public Sans" pitchFamily="2" charset="0"/>
              </a:rPr>
              <a:t>Garantex</a:t>
            </a:r>
            <a:r>
              <a:rPr lang="en-AU" sz="1600" dirty="0">
                <a:solidFill>
                  <a:srgbClr val="393B3E"/>
                </a:solidFill>
                <a:latin typeface="Public Sans" pitchFamily="2" charset="0"/>
              </a:rPr>
              <a:t> allows customers to buy and sell virtual currencies using fiat currencies. The majority of </a:t>
            </a:r>
            <a:r>
              <a:rPr lang="en-AU" sz="1600" dirty="0" err="1">
                <a:solidFill>
                  <a:srgbClr val="393B3E"/>
                </a:solidFill>
                <a:latin typeface="Public Sans" pitchFamily="2" charset="0"/>
              </a:rPr>
              <a:t>Garantex’s</a:t>
            </a:r>
            <a:r>
              <a:rPr lang="en-AU" sz="1600" dirty="0">
                <a:solidFill>
                  <a:srgbClr val="393B3E"/>
                </a:solidFill>
                <a:latin typeface="Public Sans" pitchFamily="2" charset="0"/>
              </a:rPr>
              <a:t> operations are carried out in Moscow, including at Federation Tower, and St. Petersburg, Russia, where other sanctioned virtual currency exchanges have also operated. Analysis of known </a:t>
            </a:r>
            <a:r>
              <a:rPr lang="en-AU" sz="1600" dirty="0" err="1">
                <a:solidFill>
                  <a:srgbClr val="393B3E"/>
                </a:solidFill>
                <a:latin typeface="Public Sans" pitchFamily="2" charset="0"/>
              </a:rPr>
              <a:t>Garantex</a:t>
            </a:r>
            <a:r>
              <a:rPr lang="en-AU" sz="1600" dirty="0">
                <a:solidFill>
                  <a:srgbClr val="393B3E"/>
                </a:solidFill>
                <a:latin typeface="Public Sans" pitchFamily="2" charset="0"/>
              </a:rPr>
              <a:t> transactions shows that over $100 million in transactions are associated with illicit actors and </a:t>
            </a:r>
            <a:r>
              <a:rPr lang="en-AU" sz="1600" dirty="0" err="1">
                <a:solidFill>
                  <a:srgbClr val="393B3E"/>
                </a:solidFill>
                <a:latin typeface="Public Sans" pitchFamily="2" charset="0"/>
              </a:rPr>
              <a:t>darknet</a:t>
            </a:r>
            <a:r>
              <a:rPr lang="en-AU" sz="1600" dirty="0">
                <a:solidFill>
                  <a:srgbClr val="393B3E"/>
                </a:solidFill>
                <a:latin typeface="Public Sans" pitchFamily="2" charset="0"/>
              </a:rPr>
              <a:t> markets, including nearly $6 million from Russian </a:t>
            </a:r>
            <a:r>
              <a:rPr lang="en-AU" sz="1600" dirty="0" err="1">
                <a:solidFill>
                  <a:srgbClr val="393B3E"/>
                </a:solidFill>
                <a:latin typeface="Public Sans" pitchFamily="2" charset="0"/>
              </a:rPr>
              <a:t>RaaS</a:t>
            </a:r>
            <a:r>
              <a:rPr lang="en-AU" sz="1600" dirty="0">
                <a:solidFill>
                  <a:srgbClr val="393B3E"/>
                </a:solidFill>
                <a:latin typeface="Public Sans" pitchFamily="2" charset="0"/>
              </a:rPr>
              <a:t> gang Conti and also including approximately $2.6 million from Hydra</a:t>
            </a:r>
            <a:r>
              <a:rPr lang="en-AU" sz="1600" dirty="0" smtClean="0">
                <a:solidFill>
                  <a:srgbClr val="393B3E"/>
                </a:solidFill>
                <a:latin typeface="Public Sans" pitchFamily="2" charset="0"/>
              </a:rPr>
              <a:t>. </a:t>
            </a:r>
            <a:r>
              <a:rPr lang="en-AU" sz="1600" b="1" dirty="0" smtClean="0">
                <a:solidFill>
                  <a:srgbClr val="393B3E"/>
                </a:solidFill>
                <a:latin typeface="Public Sans" pitchFamily="2" charset="0"/>
              </a:rPr>
              <a:t>(April 2022)</a:t>
            </a:r>
            <a:endParaRPr lang="en-AU" sz="1600" b="1" dirty="0">
              <a:solidFill>
                <a:srgbClr val="393B3E"/>
              </a:solidFill>
              <a:latin typeface="Public Sans" pitchFamily="2" charset="0"/>
            </a:endParaRPr>
          </a:p>
        </p:txBody>
      </p:sp>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722806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F500F-2081-411A-A323-1BFF62E6F74A}"/>
              </a:ext>
            </a:extLst>
          </p:cNvPr>
          <p:cNvSpPr>
            <a:spLocks noGrp="1"/>
          </p:cNvSpPr>
          <p:nvPr>
            <p:ph type="body" sz="quarter" idx="13"/>
          </p:nvPr>
        </p:nvSpPr>
        <p:spPr>
          <a:xfrm>
            <a:off x="3131999" y="373063"/>
            <a:ext cx="5612607" cy="1702730"/>
          </a:xfrm>
        </p:spPr>
        <p:txBody>
          <a:bodyPr>
            <a:normAutofit/>
          </a:bodyPr>
          <a:lstStyle/>
          <a:p>
            <a:r>
              <a:rPr lang="en-AU" sz="4400" dirty="0"/>
              <a:t>Thank you</a:t>
            </a:r>
          </a:p>
        </p:txBody>
      </p:sp>
      <p:sp>
        <p:nvSpPr>
          <p:cNvPr id="3" name="Text Placeholder 2">
            <a:extLst>
              <a:ext uri="{FF2B5EF4-FFF2-40B4-BE49-F238E27FC236}">
                <a16:creationId xmlns:a16="http://schemas.microsoft.com/office/drawing/2014/main" id="{237ECCD5-1B47-4C14-A7EA-1BFC888CEC8B}"/>
              </a:ext>
            </a:extLst>
          </p:cNvPr>
          <p:cNvSpPr>
            <a:spLocks noGrp="1"/>
          </p:cNvSpPr>
          <p:nvPr>
            <p:ph type="body" sz="quarter" idx="14"/>
          </p:nvPr>
        </p:nvSpPr>
        <p:spPr>
          <a:xfrm>
            <a:off x="3132138" y="1260000"/>
            <a:ext cx="5611812" cy="2921000"/>
          </a:xfrm>
        </p:spPr>
        <p:txBody>
          <a:bodyPr>
            <a:normAutofit/>
          </a:bodyPr>
          <a:lstStyle/>
          <a:p>
            <a:r>
              <a:rPr lang="en-US" sz="2400" dirty="0"/>
              <a:t>Get in touch at:</a:t>
            </a:r>
          </a:p>
          <a:p>
            <a:pPr lvl="1"/>
            <a:r>
              <a:rPr lang="en-US" sz="2400" u="sng" dirty="0"/>
              <a:t>anton.moiseienko@anu.edu.au</a:t>
            </a:r>
            <a:endParaRPr lang="en-AU" sz="2400" u="sng" dirty="0"/>
          </a:p>
        </p:txBody>
      </p:sp>
    </p:spTree>
    <p:extLst>
      <p:ext uri="{BB962C8B-B14F-4D97-AF65-F5344CB8AC3E}">
        <p14:creationId xmlns:p14="http://schemas.microsoft.com/office/powerpoint/2010/main" val="10082988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5</a:t>
            </a:fld>
            <a:endParaRPr lang="en-AU"/>
          </a:p>
        </p:txBody>
      </p:sp>
      <p:graphicFrame>
        <p:nvGraphicFramePr>
          <p:cNvPr id="9" name="Diagram 8">
            <a:extLst>
              <a:ext uri="{FF2B5EF4-FFF2-40B4-BE49-F238E27FC236}">
                <a16:creationId xmlns:a16="http://schemas.microsoft.com/office/drawing/2014/main" id="{CD56E423-A024-4F60-906B-923E150AED30}"/>
              </a:ext>
            </a:extLst>
          </p:cNvPr>
          <p:cNvGraphicFramePr/>
          <p:nvPr>
            <p:extLst>
              <p:ext uri="{D42A27DB-BD31-4B8C-83A1-F6EECF244321}">
                <p14:modId xmlns:p14="http://schemas.microsoft.com/office/powerpoint/2010/main" val="3329343301"/>
              </p:ext>
            </p:extLst>
          </p:nvPr>
        </p:nvGraphicFramePr>
        <p:xfrm>
          <a:off x="1524000" y="1237129"/>
          <a:ext cx="6044773" cy="3589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AU" sz="2800" dirty="0"/>
              <a:t>National Plan to Combat Cybercrime 2022</a:t>
            </a:r>
            <a:endParaRPr lang="en-AU" sz="2800" i="1" dirty="0"/>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7149090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6</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AU" sz="2800" dirty="0"/>
              <a:t>Budapest Convention</a:t>
            </a:r>
            <a:br>
              <a:rPr lang="en-AU" sz="2800" dirty="0"/>
            </a:br>
            <a:r>
              <a:rPr lang="en-AU" sz="2800" dirty="0"/>
              <a:t>(</a:t>
            </a:r>
            <a:r>
              <a:rPr lang="en-AU" sz="2800" dirty="0" err="1"/>
              <a:t>CoE’s</a:t>
            </a:r>
            <a:r>
              <a:rPr lang="en-AU" sz="2800" dirty="0"/>
              <a:t> Convention on Cybercrime)</a:t>
            </a:r>
            <a:endParaRPr lang="en-AU" sz="2800" i="1" dirty="0"/>
          </a:p>
        </p:txBody>
      </p:sp>
      <p:graphicFrame>
        <p:nvGraphicFramePr>
          <p:cNvPr id="4" name="Table 5">
            <a:extLst>
              <a:ext uri="{FF2B5EF4-FFF2-40B4-BE49-F238E27FC236}">
                <a16:creationId xmlns:a16="http://schemas.microsoft.com/office/drawing/2014/main" id="{9CEF6317-A55E-417C-97B5-41AA28CADC44}"/>
              </a:ext>
            </a:extLst>
          </p:cNvPr>
          <p:cNvGraphicFramePr>
            <a:graphicFrameLocks noGrp="1"/>
          </p:cNvGraphicFramePr>
          <p:nvPr>
            <p:extLst>
              <p:ext uri="{D42A27DB-BD31-4B8C-83A1-F6EECF244321}">
                <p14:modId xmlns:p14="http://schemas.microsoft.com/office/powerpoint/2010/main" val="2079256821"/>
              </p:ext>
            </p:extLst>
          </p:nvPr>
        </p:nvGraphicFramePr>
        <p:xfrm>
          <a:off x="925926" y="1266714"/>
          <a:ext cx="7292148" cy="3296920"/>
        </p:xfrm>
        <a:graphic>
          <a:graphicData uri="http://schemas.openxmlformats.org/drawingml/2006/table">
            <a:tbl>
              <a:tblPr firstRow="1" bandRow="1">
                <a:tableStyleId>{5DA37D80-6434-44D0-A028-1B22A696006F}</a:tableStyleId>
              </a:tblPr>
              <a:tblGrid>
                <a:gridCol w="3646074">
                  <a:extLst>
                    <a:ext uri="{9D8B030D-6E8A-4147-A177-3AD203B41FA5}">
                      <a16:colId xmlns:a16="http://schemas.microsoft.com/office/drawing/2014/main" val="3300031094"/>
                    </a:ext>
                  </a:extLst>
                </a:gridCol>
                <a:gridCol w="3646074">
                  <a:extLst>
                    <a:ext uri="{9D8B030D-6E8A-4147-A177-3AD203B41FA5}">
                      <a16:colId xmlns:a16="http://schemas.microsoft.com/office/drawing/2014/main" val="2027162222"/>
                    </a:ext>
                  </a:extLst>
                </a:gridCol>
              </a:tblGrid>
              <a:tr h="370840">
                <a:tc>
                  <a:txBody>
                    <a:bodyPr/>
                    <a:lstStyle/>
                    <a:p>
                      <a:pPr algn="ctr"/>
                      <a:r>
                        <a:rPr lang="en-GB" sz="1400" dirty="0"/>
                        <a:t>Category</a:t>
                      </a:r>
                    </a:p>
                  </a:txBody>
                  <a:tcPr/>
                </a:tc>
                <a:tc>
                  <a:txBody>
                    <a:bodyPr/>
                    <a:lstStyle/>
                    <a:p>
                      <a:pPr algn="ctr"/>
                      <a:r>
                        <a:rPr lang="en-GB" sz="1400" dirty="0"/>
                        <a:t>Offence</a:t>
                      </a:r>
                    </a:p>
                  </a:txBody>
                  <a:tcPr/>
                </a:tc>
                <a:extLst>
                  <a:ext uri="{0D108BD9-81ED-4DB2-BD59-A6C34878D82A}">
                    <a16:rowId xmlns:a16="http://schemas.microsoft.com/office/drawing/2014/main" val="912692728"/>
                  </a:ext>
                </a:extLst>
              </a:tr>
              <a:tr h="370840">
                <a:tc>
                  <a:txBody>
                    <a:bodyPr/>
                    <a:lstStyle/>
                    <a:p>
                      <a:r>
                        <a:rPr lang="en-GB" sz="1400" dirty="0"/>
                        <a:t>Offences against the confidentiality, integrity and availability of computer data and systems</a:t>
                      </a:r>
                    </a:p>
                  </a:txBody>
                  <a:tcPr/>
                </a:tc>
                <a:tc>
                  <a:txBody>
                    <a:bodyPr/>
                    <a:lstStyle/>
                    <a:p>
                      <a:r>
                        <a:rPr lang="en-GB" sz="1400" kern="1200" dirty="0">
                          <a:solidFill>
                            <a:schemeClr val="dk1"/>
                          </a:solidFill>
                        </a:rPr>
                        <a:t>Article 2 – Illegal access</a:t>
                      </a:r>
                      <a:br>
                        <a:rPr lang="en-GB" sz="1400" kern="1200" dirty="0">
                          <a:solidFill>
                            <a:schemeClr val="dk1"/>
                          </a:solidFill>
                        </a:rPr>
                      </a:br>
                      <a:r>
                        <a:rPr lang="en-GB" sz="1400" kern="1200" dirty="0">
                          <a:solidFill>
                            <a:schemeClr val="dk1"/>
                          </a:solidFill>
                        </a:rPr>
                        <a:t>Article 3 – Illegal interception</a:t>
                      </a:r>
                      <a:br>
                        <a:rPr lang="en-GB" sz="1400" kern="1200" dirty="0">
                          <a:solidFill>
                            <a:schemeClr val="dk1"/>
                          </a:solidFill>
                        </a:rPr>
                      </a:br>
                      <a:r>
                        <a:rPr lang="en-GB" sz="1400" kern="1200" dirty="0">
                          <a:solidFill>
                            <a:schemeClr val="dk1"/>
                          </a:solidFill>
                        </a:rPr>
                        <a:t>Article 4 – Data interference</a:t>
                      </a:r>
                      <a:br>
                        <a:rPr lang="en-GB" sz="1400" kern="1200" dirty="0">
                          <a:solidFill>
                            <a:schemeClr val="dk1"/>
                          </a:solidFill>
                        </a:rPr>
                      </a:br>
                      <a:r>
                        <a:rPr lang="en-GB" sz="1400" kern="1200" dirty="0">
                          <a:solidFill>
                            <a:schemeClr val="dk1"/>
                          </a:solidFill>
                        </a:rPr>
                        <a:t>Article 5 – System interference</a:t>
                      </a:r>
                      <a:br>
                        <a:rPr lang="en-GB" sz="1400" kern="1200" dirty="0">
                          <a:solidFill>
                            <a:schemeClr val="dk1"/>
                          </a:solidFill>
                        </a:rPr>
                      </a:br>
                      <a:r>
                        <a:rPr lang="en-GB" sz="1400" kern="1200" dirty="0">
                          <a:solidFill>
                            <a:schemeClr val="dk1"/>
                          </a:solidFill>
                        </a:rPr>
                        <a:t>Article 6 – Misuse of devices</a:t>
                      </a:r>
                      <a:endParaRPr lang="en-GB" sz="1400" kern="1200" dirty="0">
                        <a:solidFill>
                          <a:schemeClr val="dk1"/>
                        </a:solidFill>
                        <a:latin typeface="+mn-lt"/>
                        <a:ea typeface="+mn-ea"/>
                        <a:cs typeface="+mn-cs"/>
                      </a:endParaRPr>
                    </a:p>
                  </a:txBody>
                  <a:tcPr anchor="ctr"/>
                </a:tc>
                <a:extLst>
                  <a:ext uri="{0D108BD9-81ED-4DB2-BD59-A6C34878D82A}">
                    <a16:rowId xmlns:a16="http://schemas.microsoft.com/office/drawing/2014/main" val="420445892"/>
                  </a:ext>
                </a:extLst>
              </a:tr>
              <a:tr h="370840">
                <a:tc>
                  <a:txBody>
                    <a:bodyPr/>
                    <a:lstStyle/>
                    <a:p>
                      <a:r>
                        <a:rPr lang="en-GB" sz="1400" dirty="0"/>
                        <a:t>Computer-related offences</a:t>
                      </a:r>
                    </a:p>
                  </a:txBody>
                  <a:tcPr/>
                </a:tc>
                <a:tc>
                  <a:txBody>
                    <a:bodyPr/>
                    <a:lstStyle/>
                    <a:p>
                      <a:r>
                        <a:rPr lang="en-GB" sz="1400" kern="1200" dirty="0">
                          <a:solidFill>
                            <a:schemeClr val="dk1"/>
                          </a:solidFill>
                        </a:rPr>
                        <a:t>Article 7 – Computer-related forgery</a:t>
                      </a:r>
                      <a:br>
                        <a:rPr lang="en-GB" sz="1400" kern="1200" dirty="0">
                          <a:solidFill>
                            <a:schemeClr val="dk1"/>
                          </a:solidFill>
                        </a:rPr>
                      </a:br>
                      <a:r>
                        <a:rPr lang="en-GB" sz="1400" kern="1200" dirty="0">
                          <a:solidFill>
                            <a:schemeClr val="dk1"/>
                          </a:solidFill>
                        </a:rPr>
                        <a:t>Article 8 – Computer-related fraud</a:t>
                      </a:r>
                      <a:endParaRPr lang="en-GB" sz="1400" kern="1200" dirty="0">
                        <a:solidFill>
                          <a:schemeClr val="dk1"/>
                        </a:solidFill>
                        <a:latin typeface="+mn-lt"/>
                        <a:ea typeface="+mn-ea"/>
                        <a:cs typeface="+mn-cs"/>
                      </a:endParaRPr>
                    </a:p>
                  </a:txBody>
                  <a:tcPr anchor="ctr"/>
                </a:tc>
                <a:extLst>
                  <a:ext uri="{0D108BD9-81ED-4DB2-BD59-A6C34878D82A}">
                    <a16:rowId xmlns:a16="http://schemas.microsoft.com/office/drawing/2014/main" val="767417747"/>
                  </a:ext>
                </a:extLst>
              </a:tr>
              <a:tr h="370840">
                <a:tc>
                  <a:txBody>
                    <a:bodyPr/>
                    <a:lstStyle/>
                    <a:p>
                      <a:r>
                        <a:rPr lang="en-GB" sz="1400" dirty="0"/>
                        <a:t>Content-related offences</a:t>
                      </a:r>
                    </a:p>
                  </a:txBody>
                  <a:tcPr/>
                </a:tc>
                <a:tc>
                  <a:txBody>
                    <a:bodyPr/>
                    <a:lstStyle/>
                    <a:p>
                      <a:r>
                        <a:rPr lang="en-GB" sz="1400" kern="1200" dirty="0">
                          <a:solidFill>
                            <a:schemeClr val="dk1"/>
                          </a:solidFill>
                        </a:rPr>
                        <a:t>Article 9 – Offences related to child pornography</a:t>
                      </a:r>
                      <a:endParaRPr lang="en-GB" sz="1400" kern="1200" dirty="0">
                        <a:solidFill>
                          <a:schemeClr val="dk1"/>
                        </a:solidFill>
                        <a:latin typeface="+mn-lt"/>
                        <a:ea typeface="+mn-ea"/>
                        <a:cs typeface="+mn-cs"/>
                      </a:endParaRPr>
                    </a:p>
                  </a:txBody>
                  <a:tcPr anchor="ctr"/>
                </a:tc>
                <a:extLst>
                  <a:ext uri="{0D108BD9-81ED-4DB2-BD59-A6C34878D82A}">
                    <a16:rowId xmlns:a16="http://schemas.microsoft.com/office/drawing/2014/main" val="898764184"/>
                  </a:ext>
                </a:extLst>
              </a:tr>
              <a:tr h="370840">
                <a:tc>
                  <a:txBody>
                    <a:bodyPr/>
                    <a:lstStyle/>
                    <a:p>
                      <a:r>
                        <a:rPr lang="en-GB" sz="1400" dirty="0"/>
                        <a:t>Offences related to infringements of copyright and related rights</a:t>
                      </a:r>
                    </a:p>
                  </a:txBody>
                  <a:tcPr/>
                </a:tc>
                <a:tc>
                  <a:txBody>
                    <a:bodyPr/>
                    <a:lstStyle/>
                    <a:p>
                      <a:r>
                        <a:rPr lang="en-GB" sz="1400" kern="1200" dirty="0">
                          <a:solidFill>
                            <a:schemeClr val="dk1"/>
                          </a:solidFill>
                        </a:rPr>
                        <a:t>Article 10 – Offences related to infringements of copyright and related rights</a:t>
                      </a:r>
                      <a:endParaRPr lang="en-GB" sz="1400" kern="1200" dirty="0">
                        <a:solidFill>
                          <a:schemeClr val="dk1"/>
                        </a:solidFill>
                        <a:latin typeface="+mn-lt"/>
                        <a:ea typeface="+mn-ea"/>
                        <a:cs typeface="+mn-cs"/>
                      </a:endParaRPr>
                    </a:p>
                  </a:txBody>
                  <a:tcPr anchor="ctr"/>
                </a:tc>
                <a:extLst>
                  <a:ext uri="{0D108BD9-81ED-4DB2-BD59-A6C34878D82A}">
                    <a16:rowId xmlns:a16="http://schemas.microsoft.com/office/drawing/2014/main" val="4097289424"/>
                  </a:ext>
                </a:extLst>
              </a:tr>
            </a:tbl>
          </a:graphicData>
        </a:graphic>
      </p:graphicFrame>
      <p:sp>
        <p:nvSpPr>
          <p:cNvPr id="6" name="TextBox 5">
            <a:extLst>
              <a:ext uri="{FF2B5EF4-FFF2-40B4-BE49-F238E27FC236}">
                <a16:creationId xmlns:a16="http://schemas.microsoft.com/office/drawing/2014/main" id="{1451FACE-669B-4D7B-83F9-B8583187F0CF}"/>
              </a:ext>
            </a:extLst>
          </p:cNvPr>
          <p:cNvSpPr txBox="1"/>
          <p:nvPr/>
        </p:nvSpPr>
        <p:spPr>
          <a:xfrm>
            <a:off x="844200" y="4519279"/>
            <a:ext cx="5060616" cy="307777"/>
          </a:xfrm>
          <a:prstGeom prst="rect">
            <a:avLst/>
          </a:prstGeom>
          <a:noFill/>
        </p:spPr>
        <p:txBody>
          <a:bodyPr wrap="none" rtlCol="0">
            <a:spAutoFit/>
          </a:bodyPr>
          <a:lstStyle/>
          <a:p>
            <a:r>
              <a:rPr lang="en-GB" sz="1400" i="1" dirty="0"/>
              <a:t>In force for Australia since 1 March 2013, 66 states parties in total</a:t>
            </a:r>
          </a:p>
        </p:txBody>
      </p:sp>
      <p:sp>
        <p:nvSpPr>
          <p:cNvPr id="8"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700815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7</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AU" sz="2800" dirty="0"/>
              <a:t>Computer Offences in Australia</a:t>
            </a:r>
            <a:endParaRPr lang="en-AU" sz="2800" i="1" dirty="0"/>
          </a:p>
        </p:txBody>
      </p:sp>
      <p:sp>
        <p:nvSpPr>
          <p:cNvPr id="2" name="TextBox 1">
            <a:extLst>
              <a:ext uri="{FF2B5EF4-FFF2-40B4-BE49-F238E27FC236}">
                <a16:creationId xmlns:a16="http://schemas.microsoft.com/office/drawing/2014/main" id="{11CA855E-F7DA-4494-A9AF-2D41F8722872}"/>
              </a:ext>
            </a:extLst>
          </p:cNvPr>
          <p:cNvSpPr txBox="1"/>
          <p:nvPr/>
        </p:nvSpPr>
        <p:spPr>
          <a:xfrm>
            <a:off x="684000" y="666683"/>
            <a:ext cx="7876136" cy="3970318"/>
          </a:xfrm>
          <a:prstGeom prst="rect">
            <a:avLst/>
          </a:prstGeom>
          <a:noFill/>
        </p:spPr>
        <p:txBody>
          <a:bodyPr wrap="square" rtlCol="0">
            <a:spAutoFit/>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Division 477 — Serious computer offences</a:t>
            </a:r>
          </a:p>
          <a:p>
            <a:pPr marL="742950" lvl="1" indent="-285750">
              <a:buFont typeface="Arial" panose="020B0604020202020204" pitchFamily="34" charset="0"/>
              <a:buChar char="•"/>
            </a:pPr>
            <a:r>
              <a:rPr lang="en-GB" dirty="0"/>
              <a:t>477.1  Unauthorised access, modification or impairment with intent to commit a serious offence</a:t>
            </a:r>
          </a:p>
          <a:p>
            <a:pPr marL="742950" lvl="1" indent="-285750">
              <a:buFont typeface="Arial" panose="020B0604020202020204" pitchFamily="34" charset="0"/>
              <a:buChar char="•"/>
            </a:pPr>
            <a:r>
              <a:rPr lang="en-GB" dirty="0"/>
              <a:t>477.2  Unauthorised modification of data to cause impairment</a:t>
            </a:r>
          </a:p>
          <a:p>
            <a:pPr marL="742950" lvl="1" indent="-285750">
              <a:buFont typeface="Arial" panose="020B0604020202020204" pitchFamily="34" charset="0"/>
              <a:buChar char="•"/>
            </a:pPr>
            <a:r>
              <a:rPr lang="en-GB" dirty="0"/>
              <a:t>477.3  Unauthorised impairment of electronic communication</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Division 478 — Other computer offences</a:t>
            </a:r>
          </a:p>
          <a:p>
            <a:pPr marL="742950" lvl="1" indent="-285750">
              <a:buFont typeface="Arial" panose="020B0604020202020204" pitchFamily="34" charset="0"/>
              <a:buChar char="•"/>
            </a:pPr>
            <a:r>
              <a:rPr lang="en-GB" dirty="0"/>
              <a:t>478.1  Unauthorised access to, or modification of, restricted data</a:t>
            </a:r>
          </a:p>
          <a:p>
            <a:pPr marL="742950" lvl="1" indent="-285750">
              <a:buFont typeface="Arial" panose="020B0604020202020204" pitchFamily="34" charset="0"/>
              <a:buChar char="•"/>
            </a:pPr>
            <a:r>
              <a:rPr lang="en-GB" dirty="0"/>
              <a:t>478.2  Unauthorised impairment of data held on a computer disk etc.</a:t>
            </a:r>
          </a:p>
          <a:p>
            <a:pPr marL="742950" lvl="1" indent="-285750">
              <a:buFont typeface="Arial" panose="020B0604020202020204" pitchFamily="34" charset="0"/>
              <a:buChar char="•"/>
            </a:pPr>
            <a:r>
              <a:rPr lang="en-GB" dirty="0"/>
              <a:t>478.3  Possession or control of data with intent to commit a computer offence</a:t>
            </a:r>
          </a:p>
          <a:p>
            <a:pPr marL="742950" lvl="1" indent="-285750">
              <a:buFont typeface="Arial" panose="020B0604020202020204" pitchFamily="34" charset="0"/>
              <a:buChar char="•"/>
            </a:pPr>
            <a:r>
              <a:rPr lang="en-GB" dirty="0"/>
              <a:t>478.4  Producing, supplying or obtaining data with intent to commit a computer offence</a:t>
            </a:r>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1200484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B8E4-FC48-4876-80D5-3964C70DE094}"/>
              </a:ext>
            </a:extLst>
          </p:cNvPr>
          <p:cNvSpPr>
            <a:spLocks noGrp="1"/>
          </p:cNvSpPr>
          <p:nvPr>
            <p:ph type="title"/>
          </p:nvPr>
        </p:nvSpPr>
        <p:spPr>
          <a:xfrm>
            <a:off x="521678" y="1850926"/>
            <a:ext cx="3535972" cy="1441648"/>
          </a:xfrm>
          <a:prstGeom prst="ellipse">
            <a:avLst/>
          </a:prstGeom>
          <a:ln/>
        </p:spPr>
        <p:style>
          <a:lnRef idx="2">
            <a:schemeClr val="accent1"/>
          </a:lnRef>
          <a:fillRef idx="1">
            <a:schemeClr val="lt1"/>
          </a:fillRef>
          <a:effectRef idx="0">
            <a:schemeClr val="accent1"/>
          </a:effectRef>
          <a:fontRef idx="minor">
            <a:schemeClr val="dk1"/>
          </a:fontRef>
        </p:style>
        <p:txBody>
          <a:bodyPr vert="horz" lIns="137160" tIns="137160" rIns="137160" bIns="137160" rtlCol="0" anchor="ctr">
            <a:normAutofit fontScale="90000"/>
          </a:bodyPr>
          <a:lstStyle/>
          <a:p>
            <a:pPr algn="ctr"/>
            <a:r>
              <a:rPr lang="en-US" sz="1800" cap="all" spc="150" dirty="0">
                <a:solidFill>
                  <a:schemeClr val="accent1"/>
                </a:solidFill>
              </a:rPr>
              <a:t>Cybercrime beyond cybercrime laws</a:t>
            </a:r>
          </a:p>
        </p:txBody>
      </p:sp>
      <p:sp>
        <p:nvSpPr>
          <p:cNvPr id="8" name="TextBox 7">
            <a:extLst>
              <a:ext uri="{FF2B5EF4-FFF2-40B4-BE49-F238E27FC236}">
                <a16:creationId xmlns:a16="http://schemas.microsoft.com/office/drawing/2014/main" id="{64C89E9A-F075-41C8-B422-B122C918978F}"/>
              </a:ext>
            </a:extLst>
          </p:cNvPr>
          <p:cNvSpPr txBox="1"/>
          <p:nvPr/>
        </p:nvSpPr>
        <p:spPr>
          <a:xfrm>
            <a:off x="4565800" y="121500"/>
            <a:ext cx="4056522" cy="4655602"/>
          </a:xfrm>
          <a:prstGeom prst="rect">
            <a:avLst/>
          </a:prstGeom>
        </p:spPr>
        <p:txBody>
          <a:bodyPr vert="horz" lIns="68580" tIns="34290" rIns="68580" bIns="34290" rtlCol="0" anchor="ctr">
            <a:normAutofit fontScale="85000" lnSpcReduction="20000"/>
          </a:bodyPr>
          <a:lstStyle/>
          <a:p>
            <a:pPr algn="ctr" defTabSz="685800">
              <a:spcBef>
                <a:spcPts val="750"/>
              </a:spcBef>
              <a:buClr>
                <a:schemeClr val="accent2"/>
              </a:buClr>
            </a:pPr>
            <a:r>
              <a:rPr lang="en-GB" sz="1600" b="0" i="0" dirty="0">
                <a:solidFill>
                  <a:srgbClr val="37424A"/>
                </a:solidFill>
                <a:effectLst/>
                <a:latin typeface="ff-meta-web-pro"/>
              </a:rPr>
              <a:t>The men had access to and control over several SIM boxes used to send bulk text messages to tens of thousands of recipients. The text messages claimed to be from Australian banks and telecommunications companies to lure recipients into clicking on various URLs and provide their </a:t>
            </a:r>
            <a:r>
              <a:rPr lang="en-GB" sz="1600" dirty="0">
                <a:solidFill>
                  <a:srgbClr val="37424A"/>
                </a:solidFill>
                <a:latin typeface="ff-meta-web-pro"/>
              </a:rPr>
              <a:t>personal or financial account information.</a:t>
            </a:r>
          </a:p>
          <a:p>
            <a:pPr algn="ctr" defTabSz="685800">
              <a:spcBef>
                <a:spcPts val="750"/>
              </a:spcBef>
              <a:buClr>
                <a:schemeClr val="accent2"/>
              </a:buClr>
            </a:pPr>
            <a:endParaRPr lang="en-GB" sz="1600" dirty="0">
              <a:solidFill>
                <a:srgbClr val="37424A"/>
              </a:solidFill>
              <a:latin typeface="ff-meta-web-pro"/>
            </a:endParaRPr>
          </a:p>
          <a:p>
            <a:pPr algn="ctr" defTabSz="685800">
              <a:spcBef>
                <a:spcPts val="750"/>
              </a:spcBef>
              <a:buClr>
                <a:schemeClr val="accent2"/>
              </a:buClr>
            </a:pPr>
            <a:r>
              <a:rPr lang="en-GB" sz="1600" b="1" dirty="0">
                <a:solidFill>
                  <a:srgbClr val="37424A"/>
                </a:solidFill>
                <a:latin typeface="ff-meta-web-pro"/>
              </a:rPr>
              <a:t>Charges:</a:t>
            </a:r>
          </a:p>
          <a:p>
            <a:pPr marL="342900" indent="-342900" algn="ctr" defTabSz="685800">
              <a:spcBef>
                <a:spcPts val="750"/>
              </a:spcBef>
              <a:buClr>
                <a:schemeClr val="accent2"/>
              </a:buClr>
              <a:buFont typeface="+mj-lt"/>
              <a:buAutoNum type="arabicPeriod"/>
            </a:pPr>
            <a:r>
              <a:rPr lang="en-GB" sz="1600" dirty="0">
                <a:solidFill>
                  <a:srgbClr val="37424A"/>
                </a:solidFill>
                <a:latin typeface="ff-meta-web-pro"/>
              </a:rPr>
              <a:t>One count of using a telecommunications network with the intention to commit a serious offence, contrary to section 474.14 of the Criminal Code (</a:t>
            </a:r>
            <a:r>
              <a:rPr lang="en-GB" sz="1600" dirty="0" err="1">
                <a:solidFill>
                  <a:srgbClr val="37424A"/>
                </a:solidFill>
                <a:latin typeface="ff-meta-web-pro"/>
              </a:rPr>
              <a:t>Cth</a:t>
            </a:r>
            <a:r>
              <a:rPr lang="en-GB" sz="1600" dirty="0">
                <a:solidFill>
                  <a:srgbClr val="37424A"/>
                </a:solidFill>
                <a:latin typeface="ff-meta-web-pro"/>
              </a:rPr>
              <a:t>), where the serious offence is fraud, contrary to section 192E of the Crimes Act 1900 (NSW);</a:t>
            </a:r>
          </a:p>
          <a:p>
            <a:pPr marL="342900" indent="-342900" algn="ctr" defTabSz="685800">
              <a:spcBef>
                <a:spcPts val="750"/>
              </a:spcBef>
              <a:buClr>
                <a:schemeClr val="accent2"/>
              </a:buClr>
              <a:buFont typeface="+mj-lt"/>
              <a:buAutoNum type="arabicPeriod"/>
            </a:pPr>
            <a:r>
              <a:rPr lang="en-GB" sz="1600" dirty="0">
                <a:solidFill>
                  <a:srgbClr val="37424A"/>
                </a:solidFill>
                <a:latin typeface="ff-meta-web-pro"/>
              </a:rPr>
              <a:t>One count of traffic in </a:t>
            </a:r>
            <a:r>
              <a:rPr lang="en-GB" sz="1600" dirty="0" smtClean="0">
                <a:solidFill>
                  <a:srgbClr val="37424A"/>
                </a:solidFill>
                <a:latin typeface="ff-meta-web-pro"/>
              </a:rPr>
              <a:t>methamphetamine</a:t>
            </a:r>
            <a:r>
              <a:rPr lang="en-GB" sz="1600" dirty="0">
                <a:solidFill>
                  <a:srgbClr val="37424A"/>
                </a:solidFill>
                <a:latin typeface="ff-meta-web-pro"/>
              </a:rPr>
              <a:t>, contrary to subsection 302.4(1) of the Criminal Code (</a:t>
            </a:r>
            <a:r>
              <a:rPr lang="en-GB" sz="1600" dirty="0" err="1">
                <a:solidFill>
                  <a:srgbClr val="37424A"/>
                </a:solidFill>
                <a:latin typeface="ff-meta-web-pro"/>
              </a:rPr>
              <a:t>Cth</a:t>
            </a:r>
            <a:r>
              <a:rPr lang="en-GB" sz="1600" dirty="0">
                <a:solidFill>
                  <a:srgbClr val="37424A"/>
                </a:solidFill>
                <a:latin typeface="ff-meta-web-pro"/>
              </a:rPr>
              <a:t>); and</a:t>
            </a:r>
          </a:p>
          <a:p>
            <a:pPr marL="342900" indent="-342900" algn="ctr" defTabSz="685800">
              <a:spcBef>
                <a:spcPts val="750"/>
              </a:spcBef>
              <a:buClr>
                <a:schemeClr val="accent2"/>
              </a:buClr>
              <a:buFont typeface="+mj-lt"/>
              <a:buAutoNum type="arabicPeriod"/>
            </a:pPr>
            <a:r>
              <a:rPr lang="en-GB" sz="1600" dirty="0">
                <a:solidFill>
                  <a:srgbClr val="37424A"/>
                </a:solidFill>
                <a:latin typeface="ff-meta-web-pro"/>
              </a:rPr>
              <a:t>One count of recklessly dealing with the proceeds of crime, contrary to subsection 400.6(2) of the Criminal Code (</a:t>
            </a:r>
            <a:r>
              <a:rPr lang="en-GB" sz="1600" dirty="0" err="1">
                <a:solidFill>
                  <a:srgbClr val="37424A"/>
                </a:solidFill>
                <a:latin typeface="ff-meta-web-pro"/>
              </a:rPr>
              <a:t>Cth</a:t>
            </a:r>
            <a:r>
              <a:rPr lang="en-GB" sz="1600" dirty="0">
                <a:solidFill>
                  <a:srgbClr val="37424A"/>
                </a:solidFill>
                <a:latin typeface="ff-meta-web-pro"/>
              </a:rPr>
              <a:t>).</a:t>
            </a:r>
            <a:endParaRPr lang="en-US" sz="1600" dirty="0">
              <a:solidFill>
                <a:srgbClr val="37424A"/>
              </a:solidFill>
              <a:latin typeface="ff-meta-web-pro"/>
            </a:endParaRPr>
          </a:p>
        </p:txBody>
      </p:sp>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a:xfrm>
            <a:off x="324000" y="4914000"/>
            <a:ext cx="360000" cy="108000"/>
          </a:xfrm>
        </p:spPr>
        <p:txBody>
          <a:bodyPr/>
          <a:lstStyle/>
          <a:p>
            <a:fld id="{10A01DC5-1685-4615-8240-15192985C6A2}" type="slidenum">
              <a:rPr lang="en-AU" smtClean="0"/>
              <a:pPr/>
              <a:t>8</a:t>
            </a:fld>
            <a:endParaRPr lang="en-AU"/>
          </a:p>
        </p:txBody>
      </p:sp>
      <p:sp>
        <p:nvSpPr>
          <p:cNvPr id="7" name="TextBox 6">
            <a:extLst>
              <a:ext uri="{FF2B5EF4-FFF2-40B4-BE49-F238E27FC236}">
                <a16:creationId xmlns:a16="http://schemas.microsoft.com/office/drawing/2014/main" id="{C2A36AC5-AB40-4ABC-AFB3-33D1C29DE1ED}"/>
              </a:ext>
            </a:extLst>
          </p:cNvPr>
          <p:cNvSpPr txBox="1"/>
          <p:nvPr/>
        </p:nvSpPr>
        <p:spPr>
          <a:xfrm>
            <a:off x="324000" y="4014361"/>
            <a:ext cx="3844675" cy="646331"/>
          </a:xfrm>
          <a:prstGeom prst="rect">
            <a:avLst/>
          </a:prstGeom>
          <a:noFill/>
        </p:spPr>
        <p:txBody>
          <a:bodyPr wrap="square">
            <a:spAutoFit/>
          </a:bodyPr>
          <a:lstStyle/>
          <a:p>
            <a:r>
              <a:rPr lang="en-GB" sz="1200" i="1" dirty="0"/>
              <a:t>https://www.afp.gov.au/news-media/media-releases/update-second-man-sms-phishing-scheme-charged-sydney</a:t>
            </a:r>
          </a:p>
        </p:txBody>
      </p:sp>
      <p:sp>
        <p:nvSpPr>
          <p:cNvPr id="9"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2319264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AA64DA-1709-49F5-8FEC-EB4B418BA4AD}"/>
              </a:ext>
            </a:extLst>
          </p:cNvPr>
          <p:cNvSpPr>
            <a:spLocks noGrp="1"/>
          </p:cNvSpPr>
          <p:nvPr>
            <p:ph type="sldNum" sz="quarter" idx="12"/>
          </p:nvPr>
        </p:nvSpPr>
        <p:spPr/>
        <p:txBody>
          <a:bodyPr/>
          <a:lstStyle/>
          <a:p>
            <a:fld id="{10A01DC5-1685-4615-8240-15192985C6A2}" type="slidenum">
              <a:rPr lang="en-AU" smtClean="0"/>
              <a:pPr/>
              <a:t>9</a:t>
            </a:fld>
            <a:endParaRPr lang="en-AU"/>
          </a:p>
        </p:txBody>
      </p:sp>
      <p:sp>
        <p:nvSpPr>
          <p:cNvPr id="12" name="Title 1">
            <a:extLst>
              <a:ext uri="{FF2B5EF4-FFF2-40B4-BE49-F238E27FC236}">
                <a16:creationId xmlns:a16="http://schemas.microsoft.com/office/drawing/2014/main" id="{6D08A421-E630-4F84-82CC-0F10D4D2EB8E}"/>
              </a:ext>
            </a:extLst>
          </p:cNvPr>
          <p:cNvSpPr txBox="1">
            <a:spLocks/>
          </p:cNvSpPr>
          <p:nvPr/>
        </p:nvSpPr>
        <p:spPr>
          <a:xfrm>
            <a:off x="1472208" y="224852"/>
            <a:ext cx="6199584" cy="478136"/>
          </a:xfrm>
          <a:prstGeom prst="rect">
            <a:avLst/>
          </a:prstGeom>
        </p:spPr>
        <p:txBody>
          <a:bodyPr>
            <a:noAutofit/>
          </a:bodyPr>
          <a:lst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a:lstStyle>
          <a:p>
            <a:pPr algn="ctr"/>
            <a:r>
              <a:rPr lang="en-GB" sz="2800" dirty="0"/>
              <a:t>Draft UN Cybercrime Convention</a:t>
            </a:r>
            <a:endParaRPr lang="en-AU" sz="2800" i="1" dirty="0"/>
          </a:p>
        </p:txBody>
      </p:sp>
      <p:sp>
        <p:nvSpPr>
          <p:cNvPr id="2" name="TextBox 1">
            <a:extLst>
              <a:ext uri="{FF2B5EF4-FFF2-40B4-BE49-F238E27FC236}">
                <a16:creationId xmlns:a16="http://schemas.microsoft.com/office/drawing/2014/main" id="{11CA855E-F7DA-4494-A9AF-2D41F8722872}"/>
              </a:ext>
            </a:extLst>
          </p:cNvPr>
          <p:cNvSpPr txBox="1"/>
          <p:nvPr/>
        </p:nvSpPr>
        <p:spPr>
          <a:xfrm>
            <a:off x="633932" y="1025889"/>
            <a:ext cx="7876136" cy="2585323"/>
          </a:xfrm>
          <a:prstGeom prst="rect">
            <a:avLst/>
          </a:prstGeom>
          <a:noFill/>
        </p:spPr>
        <p:txBody>
          <a:bodyPr wrap="square" rtlCol="0">
            <a:spAutoFit/>
          </a:bodyPr>
          <a:lstStyle/>
          <a:p>
            <a:pPr marL="285750" indent="-285750">
              <a:buFont typeface="Arial" panose="020B0604020202020204" pitchFamily="34" charset="0"/>
              <a:buChar char="•"/>
            </a:pPr>
            <a:r>
              <a:rPr lang="en-GB" dirty="0"/>
              <a:t>First meeting of the ad hoc committee took place in March 2022</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Draft proposed by Russia provides for the criminalisation of:</a:t>
            </a:r>
          </a:p>
          <a:p>
            <a:pPr marL="285750"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Article 18: The creation and use of digital data to mislead the user</a:t>
            </a:r>
          </a:p>
          <a:p>
            <a:pPr marL="742950" lvl="1" indent="-285750">
              <a:buFont typeface="Arial" panose="020B0604020202020204" pitchFamily="34" charset="0"/>
              <a:buChar char="•"/>
            </a:pPr>
            <a:r>
              <a:rPr lang="en-GB" dirty="0"/>
              <a:t>Article 19: Incitement to subversive or armed activities</a:t>
            </a:r>
          </a:p>
          <a:p>
            <a:pPr marL="742950" lvl="1" indent="-285750">
              <a:buFont typeface="Arial" panose="020B0604020202020204" pitchFamily="34" charset="0"/>
              <a:buChar char="•"/>
            </a:pPr>
            <a:r>
              <a:rPr lang="en-GB" dirty="0"/>
              <a:t>Article 21: Extremism-related offences </a:t>
            </a:r>
          </a:p>
          <a:p>
            <a:pPr marL="742950" lvl="1" indent="-285750">
              <a:buFont typeface="Arial" panose="020B0604020202020204" pitchFamily="34" charset="0"/>
              <a:buChar char="•"/>
            </a:pPr>
            <a:r>
              <a:rPr lang="en-GB" dirty="0"/>
              <a:t>Article 24: Rehabilitation of Nazism, justification of genocide or crimes against peace and humanity</a:t>
            </a:r>
          </a:p>
        </p:txBody>
      </p:sp>
      <p:sp>
        <p:nvSpPr>
          <p:cNvPr id="6" name="Footer Placeholder 3">
            <a:extLst>
              <a:ext uri="{FF2B5EF4-FFF2-40B4-BE49-F238E27FC236}">
                <a16:creationId xmlns:a16="http://schemas.microsoft.com/office/drawing/2014/main" id="{1C7F386F-A2C7-46C3-8017-01D1C5E0AD2D}"/>
              </a:ext>
            </a:extLst>
          </p:cNvPr>
          <p:cNvSpPr>
            <a:spLocks noGrp="1"/>
          </p:cNvSpPr>
          <p:nvPr>
            <p:ph type="ftr" sz="quarter" idx="11"/>
          </p:nvPr>
        </p:nvSpPr>
        <p:spPr>
          <a:xfrm>
            <a:off x="844200" y="4914000"/>
            <a:ext cx="4320000" cy="108000"/>
          </a:xfrm>
        </p:spPr>
        <p:txBody>
          <a:bodyPr/>
          <a:lstStyle/>
          <a:p>
            <a:r>
              <a:rPr lang="en-US" dirty="0"/>
              <a:t>ANU SCHOOL OF LAW   |   </a:t>
            </a:r>
            <a:r>
              <a:rPr lang="en-US" dirty="0" smtClean="0"/>
              <a:t>CYBERCRIME</a:t>
            </a:r>
            <a:endParaRPr lang="en-AU" dirty="0"/>
          </a:p>
        </p:txBody>
      </p:sp>
    </p:spTree>
    <p:extLst>
      <p:ext uri="{BB962C8B-B14F-4D97-AF65-F5344CB8AC3E}">
        <p14:creationId xmlns:p14="http://schemas.microsoft.com/office/powerpoint/2010/main" val="4170499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ANU Light">
  <a:themeElements>
    <a:clrScheme name="ANU">
      <a:dk1>
        <a:sysClr val="windowText" lastClr="000000"/>
      </a:dk1>
      <a:lt1>
        <a:sysClr val="window" lastClr="FFFFFF"/>
      </a:lt1>
      <a:dk2>
        <a:srgbClr val="000000"/>
      </a:dk2>
      <a:lt2>
        <a:srgbClr val="FFFFFF"/>
      </a:lt2>
      <a:accent1>
        <a:srgbClr val="BE830E"/>
      </a:accent1>
      <a:accent2>
        <a:srgbClr val="DFC187"/>
      </a:accent2>
      <a:accent3>
        <a:srgbClr val="F5EDDE"/>
      </a:accent3>
      <a:accent4>
        <a:srgbClr val="BE4E0E"/>
      </a:accent4>
      <a:accent5>
        <a:srgbClr val="CB7352"/>
      </a:accent5>
      <a:accent6>
        <a:srgbClr val="F2DCD4"/>
      </a:accent6>
      <a:hlink>
        <a:srgbClr val="BE830E"/>
      </a:hlink>
      <a:folHlink>
        <a:srgbClr val="BE4E0E"/>
      </a:folHlink>
    </a:clrScheme>
    <a:fontScheme name="ANU">
      <a:majorFont>
        <a:latin typeface="Public Sans"/>
        <a:ea typeface=""/>
        <a:cs typeface=""/>
      </a:majorFont>
      <a:minorFont>
        <a:latin typeface="Public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U_Powerpoint_Light_v3" id="{768B2342-8F25-4BCF-A9F2-7F75F1A83BC8}" vid="{5D6854EF-C683-4EFA-B0BF-EA4FED5115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_x0020_Notes xmlns="2906fbf8-e47d-4c21-be87-cb09cf1c70cb">DO NOT EDIT. DOWNLOAD FIRST.</Document_x0020_Notes>
    <FAQs xmlns="2906fbf8-e47d-4c21-be87-cb09cf1c70cb"/>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F009AC5283E95468D41B3B02A942082" ma:contentTypeVersion="14" ma:contentTypeDescription="Create a new document." ma:contentTypeScope="" ma:versionID="81f047ee36f5309b78b9ab5df6d40fa9">
  <xsd:schema xmlns:xsd="http://www.w3.org/2001/XMLSchema" xmlns:xs="http://www.w3.org/2001/XMLSchema" xmlns:p="http://schemas.microsoft.com/office/2006/metadata/properties" xmlns:ns2="2906fbf8-e47d-4c21-be87-cb09cf1c70cb" xmlns:ns3="cd7196b5-af4d-4b5a-ba66-d723b2d8b01e" targetNamespace="http://schemas.microsoft.com/office/2006/metadata/properties" ma:root="true" ma:fieldsID="f77ccc56e2633edc0902f4eefe5b9336" ns2:_="" ns3:_="">
    <xsd:import namespace="2906fbf8-e47d-4c21-be87-cb09cf1c70cb"/>
    <xsd:import namespace="cd7196b5-af4d-4b5a-ba66-d723b2d8b01e"/>
    <xsd:element name="properties">
      <xsd:complexType>
        <xsd:sequence>
          <xsd:element name="documentManagement">
            <xsd:complexType>
              <xsd:all>
                <xsd:element ref="ns2:MediaServiceMetadata" minOccurs="0"/>
                <xsd:element ref="ns2:MediaServiceFastMetadata" minOccurs="0"/>
                <xsd:element ref="ns2:FAQs"/>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Document_x0020_Notes"/>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06fbf8-e47d-4c21-be87-cb09cf1c70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FAQs" ma:index="10" ma:displayName="FAQs" ma:internalName="FAQs">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ocument_x0020_Notes" ma:index="18" ma:displayName="IMPORTANT" ma:description="DO NOT EDIT. DOWNLOAD FIRST" ma:format="Dropdown" ma:internalName="Document_x0020_Notes">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7196b5-af4d-4b5a-ba66-d723b2d8b0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42CD11-9905-45C0-AA8E-EE5B79DEFBE2}">
  <ds:schemaRefs>
    <ds:schemaRef ds:uri="http://schemas.microsoft.com/sharepoint/v3/contenttype/forms"/>
  </ds:schemaRefs>
</ds:datastoreItem>
</file>

<file path=customXml/itemProps2.xml><?xml version="1.0" encoding="utf-8"?>
<ds:datastoreItem xmlns:ds="http://schemas.openxmlformats.org/officeDocument/2006/customXml" ds:itemID="{F655D042-D8B3-4BE3-86DE-6019F96E2850}">
  <ds:schemaRefs>
    <ds:schemaRef ds:uri="http://schemas.microsoft.com/office/2006/metadata/properties"/>
    <ds:schemaRef ds:uri="http://schemas.microsoft.com/office/infopath/2007/PartnerControls"/>
    <ds:schemaRef ds:uri="2906fbf8-e47d-4c21-be87-cb09cf1c70cb"/>
  </ds:schemaRefs>
</ds:datastoreItem>
</file>

<file path=customXml/itemProps3.xml><?xml version="1.0" encoding="utf-8"?>
<ds:datastoreItem xmlns:ds="http://schemas.openxmlformats.org/officeDocument/2006/customXml" ds:itemID="{F6944D8A-F35C-4795-83BB-5BA756EF3C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06fbf8-e47d-4c21-be87-cb09cf1c70cb"/>
    <ds:schemaRef ds:uri="cd7196b5-af4d-4b5a-ba66-d723b2d8b0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Template>
  <TotalTime>819</TotalTime>
  <Words>2522</Words>
  <Application>Microsoft Office PowerPoint</Application>
  <PresentationFormat>On-screen Show (16:9)</PresentationFormat>
  <Paragraphs>306</Paragraphs>
  <Slides>42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ff-meta-web-pro</vt:lpstr>
      <vt:lpstr>NewCenturySchlbk-Roman</vt:lpstr>
      <vt:lpstr>Public Sans</vt:lpstr>
      <vt:lpstr>Public Sans Light</vt:lpstr>
      <vt:lpstr>Sofia Pro Light</vt:lpstr>
      <vt:lpstr>Times New Roman</vt:lpstr>
      <vt:lpstr>ANU Light</vt:lpstr>
      <vt:lpstr>PowerPoint Presentation</vt:lpstr>
      <vt:lpstr>Contents</vt:lpstr>
      <vt:lpstr>What is Cybercrime?</vt:lpstr>
      <vt:lpstr>The many faces of cybercrime</vt:lpstr>
      <vt:lpstr>PowerPoint Presentation</vt:lpstr>
      <vt:lpstr>PowerPoint Presentation</vt:lpstr>
      <vt:lpstr>PowerPoint Presentation</vt:lpstr>
      <vt:lpstr>Cybercrime beyond cybercrime laws</vt:lpstr>
      <vt:lpstr>PowerPoint Presentation</vt:lpstr>
      <vt:lpstr>PowerPoint Presentation</vt:lpstr>
      <vt:lpstr>The business of cybercrime</vt:lpstr>
      <vt:lpstr>PowerPoint Presentation</vt:lpstr>
      <vt:lpstr>PowerPoint Presentation</vt:lpstr>
      <vt:lpstr>Cyber- and organised crime</vt:lpstr>
      <vt:lpstr>PowerPoint Presentation</vt:lpstr>
      <vt:lpstr>PowerPoint Presentation</vt:lpstr>
      <vt:lpstr>What is the connection with money laundering?</vt:lpstr>
      <vt:lpstr>PowerPoint Presentation</vt:lpstr>
      <vt:lpstr>Traditional financial sector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FATF – Origins</vt:lpstr>
      <vt:lpstr>PowerPoint Presentation</vt:lpstr>
      <vt:lpstr>cryptocurrency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 Moyseyenko</dc:creator>
  <cp:lastModifiedBy>Anton Moiseienko</cp:lastModifiedBy>
  <cp:revision>66</cp:revision>
  <dcterms:created xsi:type="dcterms:W3CDTF">2021-07-09T10:12:42Z</dcterms:created>
  <dcterms:modified xsi:type="dcterms:W3CDTF">2022-04-27T02:14:19Z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0x010100EF009AC5283E95468D41B3B02A942082</vt:lpwstr>
  </property>
</Properties>
</file>